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84" r:id="rId9"/>
    <p:sldId id="285" r:id="rId10"/>
    <p:sldId id="262" r:id="rId11"/>
    <p:sldId id="263" r:id="rId12"/>
    <p:sldId id="264" r:id="rId13"/>
    <p:sldId id="265" r:id="rId14"/>
    <p:sldId id="309" r:id="rId15"/>
    <p:sldId id="286" r:id="rId16"/>
    <p:sldId id="267" r:id="rId17"/>
    <p:sldId id="282" r:id="rId18"/>
    <p:sldId id="281" r:id="rId19"/>
    <p:sldId id="280" r:id="rId20"/>
    <p:sldId id="275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300" r:id="rId30"/>
    <p:sldId id="301" r:id="rId31"/>
    <p:sldId id="297" r:id="rId32"/>
    <p:sldId id="302" r:id="rId33"/>
    <p:sldId id="299" r:id="rId34"/>
    <p:sldId id="303" r:id="rId35"/>
    <p:sldId id="304" r:id="rId36"/>
    <p:sldId id="307" r:id="rId37"/>
    <p:sldId id="306" r:id="rId38"/>
    <p:sldId id="308" r:id="rId39"/>
    <p:sldId id="277" r:id="rId40"/>
    <p:sldId id="279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52" autoAdjust="0"/>
  </p:normalViewPr>
  <p:slideViewPr>
    <p:cSldViewPr snapToGrid="0" snapToObjects="1">
      <p:cViewPr>
        <p:scale>
          <a:sx n="94" d="100"/>
          <a:sy n="94" d="100"/>
        </p:scale>
        <p:origin x="-440" y="-3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(s)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r4.xlarge x1</c:v>
                </c:pt>
                <c:pt idx="1">
                  <c:v>i3.2xlarge x1</c:v>
                </c:pt>
                <c:pt idx="2">
                  <c:v>i3.4xlarge x1</c:v>
                </c:pt>
                <c:pt idx="3">
                  <c:v>RS dc2 x2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162.3</c:v>
                </c:pt>
                <c:pt idx="1">
                  <c:v>85.9</c:v>
                </c:pt>
                <c:pt idx="2">
                  <c:v>44.1</c:v>
                </c:pt>
                <c:pt idx="3">
                  <c:v>122.3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 (per week)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r4.xlarge x1</c:v>
                </c:pt>
                <c:pt idx="1">
                  <c:v>i3.2xlarge x1</c:v>
                </c:pt>
                <c:pt idx="2">
                  <c:v>i3.4xlarge x1</c:v>
                </c:pt>
                <c:pt idx="3">
                  <c:v>RS dc2 x2</c:v>
                </c:pt>
              </c:strCache>
            </c:strRef>
          </c:cat>
          <c:val>
            <c:numRef>
              <c:f>Sheet1!$C$2:$C$5</c:f>
              <c:numCache>
                <c:formatCode>_-[$$-409]* #\ ##0.00_ ;_-[$$-409]* \-#\ ##0.00\ ;_-[$$-409]* "-"??_ ;_-@_ </c:formatCode>
                <c:ptCount val="4"/>
                <c:pt idx="0">
                  <c:v>45.0</c:v>
                </c:pt>
                <c:pt idx="1">
                  <c:v>104.0</c:v>
                </c:pt>
                <c:pt idx="2">
                  <c:v>208.0</c:v>
                </c:pt>
                <c:pt idx="3">
                  <c:v>950.0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4347736"/>
        <c:axId val="-2124211656"/>
      </c:barChart>
      <c:catAx>
        <c:axId val="-21243477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4211656"/>
        <c:crosses val="autoZero"/>
        <c:auto val="1"/>
        <c:lblAlgn val="ctr"/>
        <c:lblOffset val="100"/>
        <c:noMultiLvlLbl val="0"/>
      </c:catAx>
      <c:valAx>
        <c:axId val="-2124211656"/>
        <c:scaling>
          <c:orientation val="minMax"/>
        </c:scaling>
        <c:delete val="0"/>
        <c:axPos val="l"/>
        <c:majorGridlines/>
        <c:numFmt formatCode="#,##0.0" sourceLinked="0"/>
        <c:majorTickMark val="out"/>
        <c:minorTickMark val="none"/>
        <c:tickLblPos val="nextTo"/>
        <c:crossAx val="-21243477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 Table SELECT GROUP BY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ClickHouse</c:v>
                </c:pt>
                <c:pt idx="1">
                  <c:v>Vertica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0.99</c:v>
                </c:pt>
                <c:pt idx="1">
                  <c:v>2.01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JOIN t USING t_key WHERE&lt;t.smth&gt;?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ClickHouse</c:v>
                </c:pt>
                <c:pt idx="1">
                  <c:v>Vertica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8.970000000000002</c:v>
                </c:pt>
                <c:pt idx="1">
                  <c:v>5.07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JOIN (SELECT * FROM t WHERE &lt;smth&gt;) USING t_key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ClickHouse</c:v>
                </c:pt>
                <c:pt idx="1">
                  <c:v>Vertica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3.58</c:v>
                </c:pt>
                <c:pt idx="1">
                  <c:v>5.119999999999997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5883496"/>
        <c:axId val="-2093937208"/>
      </c:barChart>
      <c:catAx>
        <c:axId val="-21258834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3937208"/>
        <c:crosses val="autoZero"/>
        <c:auto val="1"/>
        <c:lblAlgn val="ctr"/>
        <c:lblOffset val="100"/>
        <c:noMultiLvlLbl val="0"/>
      </c:catAx>
      <c:valAx>
        <c:axId val="-2093937208"/>
        <c:scaling>
          <c:orientation val="minMax"/>
        </c:scaling>
        <c:delete val="0"/>
        <c:axPos val="l"/>
        <c:majorGridlines/>
        <c:numFmt formatCode="#,##0.0" sourceLinked="0"/>
        <c:majorTickMark val="out"/>
        <c:minorTickMark val="none"/>
        <c:tickLblPos val="nextTo"/>
        <c:crossAx val="-21258834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337078651685393"/>
          <c:y val="0.115001677777543"/>
          <c:w val="0.710413459553511"/>
          <c:h val="0.43403821693095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Russia</c:v>
                </c:pt>
                <c:pt idx="1">
                  <c:v>North America</c:v>
                </c:pt>
                <c:pt idx="2">
                  <c:v>EU</c:v>
                </c:pt>
                <c:pt idx="3">
                  <c:v>China</c:v>
                </c:pt>
                <c:pt idx="4">
                  <c:v>France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7386.0</c:v>
                </c:pt>
                <c:pt idx="1">
                  <c:v>5637.0</c:v>
                </c:pt>
                <c:pt idx="2">
                  <c:v>5560.0</c:v>
                </c:pt>
                <c:pt idx="3">
                  <c:v>4328.0</c:v>
                </c:pt>
                <c:pt idx="4">
                  <c:v>863.0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27918248"/>
        <c:axId val="-2128813784"/>
        <c:axId val="0"/>
      </c:bar3DChart>
      <c:catAx>
        <c:axId val="-21279182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2128813784"/>
        <c:crosses val="autoZero"/>
        <c:auto val="1"/>
        <c:lblAlgn val="ctr"/>
        <c:lblOffset val="100"/>
        <c:noMultiLvlLbl val="0"/>
      </c:catAx>
      <c:valAx>
        <c:axId val="-212881378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27918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C1C7-3CDE-ED4B-9905-862B343258E4}" type="datetimeFigureOut">
              <a:rPr lang="en-US" smtClean="0"/>
              <a:t>01.10.18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3CFDD-A116-C942-8122-DB328EBF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01.10.18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.marksblogg.com/benchmark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hyperlink" Target="http://www.altinity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alz@altinity.com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lexander.zaitsev@lifestreet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88081"/>
            <a:ext cx="6877422" cy="74658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ClickHouse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Paris </a:t>
            </a:r>
            <a:r>
              <a:rPr lang="en-US" dirty="0" err="1" smtClean="0">
                <a:solidFill>
                  <a:srgbClr val="FFFF00"/>
                </a:solidFill>
              </a:rPr>
              <a:t>Meetup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814" y="3360603"/>
            <a:ext cx="8552866" cy="1754327"/>
          </a:xfrm>
          <a:prstGeom prst="rect">
            <a:avLst/>
          </a:prstGeom>
          <a:solidFill>
            <a:schemeClr val="bg1">
              <a:alpha val="30000"/>
            </a:schemeClr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18</a:t>
            </a:r>
            <a:r>
              <a:rPr lang="en-US" dirty="0">
                <a:solidFill>
                  <a:srgbClr val="FFFF00"/>
                </a:solidFill>
              </a:rPr>
              <a:t>:30 </a:t>
            </a:r>
            <a:r>
              <a:rPr lang="en-US" dirty="0" err="1">
                <a:solidFill>
                  <a:srgbClr val="FFFF00"/>
                </a:solidFill>
              </a:rPr>
              <a:t>ClickHouse</a:t>
            </a:r>
            <a:r>
              <a:rPr lang="en-US" dirty="0">
                <a:solidFill>
                  <a:srgbClr val="FFFF00"/>
                </a:solidFill>
              </a:rPr>
              <a:t> DBMS. Introduction and Case Studies. </a:t>
            </a:r>
            <a:r>
              <a:rPr lang="en-US" i="1" dirty="0">
                <a:solidFill>
                  <a:srgbClr val="FFFF00"/>
                </a:solidFill>
              </a:rPr>
              <a:t>Alexander </a:t>
            </a:r>
            <a:r>
              <a:rPr lang="en-US" i="1" dirty="0" err="1">
                <a:solidFill>
                  <a:srgbClr val="FFFF00"/>
                </a:solidFill>
              </a:rPr>
              <a:t>Zaitsev</a:t>
            </a:r>
            <a:r>
              <a:rPr lang="en-US" i="1" dirty="0">
                <a:solidFill>
                  <a:srgbClr val="FFFF00"/>
                </a:solidFill>
              </a:rPr>
              <a:t>, </a:t>
            </a:r>
            <a:r>
              <a:rPr lang="en-US" i="1" dirty="0" err="1">
                <a:solidFill>
                  <a:srgbClr val="FFFF00"/>
                </a:solidFill>
              </a:rPr>
              <a:t>Altinity</a:t>
            </a:r>
            <a:endParaRPr lang="en-US" i="1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19:15 </a:t>
            </a:r>
            <a:r>
              <a:rPr lang="en-US" dirty="0" err="1">
                <a:solidFill>
                  <a:srgbClr val="FFFF00"/>
                </a:solidFill>
              </a:rPr>
              <a:t>ClickHouse</a:t>
            </a:r>
            <a:r>
              <a:rPr lang="en-US" dirty="0">
                <a:solidFill>
                  <a:srgbClr val="FFFF00"/>
                </a:solidFill>
              </a:rPr>
              <a:t> at </a:t>
            </a:r>
            <a:r>
              <a:rPr lang="en-US" dirty="0" err="1" smtClean="0">
                <a:solidFill>
                  <a:srgbClr val="FFFF00"/>
                </a:solidFill>
              </a:rPr>
              <a:t>ContentSquare</a:t>
            </a:r>
            <a:r>
              <a:rPr lang="en-US" dirty="0" smtClean="0">
                <a:solidFill>
                  <a:srgbClr val="FFFF00"/>
                </a:solidFill>
              </a:rPr>
              <a:t>. </a:t>
            </a:r>
            <a:r>
              <a:rPr lang="en-US" i="1" dirty="0">
                <a:solidFill>
                  <a:srgbClr val="FFFF00"/>
                </a:solidFill>
              </a:rPr>
              <a:t>Christophe </a:t>
            </a:r>
            <a:r>
              <a:rPr lang="en-US" i="1" dirty="0" err="1">
                <a:solidFill>
                  <a:srgbClr val="FFFF00"/>
                </a:solidFill>
              </a:rPr>
              <a:t>Kalenzaga</a:t>
            </a:r>
            <a:r>
              <a:rPr lang="en-US" i="1" dirty="0">
                <a:solidFill>
                  <a:srgbClr val="FFFF00"/>
                </a:solidFill>
              </a:rPr>
              <a:t> &amp; </a:t>
            </a:r>
            <a:r>
              <a:rPr lang="en-US" i="1" dirty="0" err="1">
                <a:solidFill>
                  <a:srgbClr val="FFFF00"/>
                </a:solidFill>
              </a:rPr>
              <a:t>Vianney</a:t>
            </a:r>
            <a:r>
              <a:rPr lang="en-US" i="1" dirty="0">
                <a:solidFill>
                  <a:srgbClr val="FFFF00"/>
                </a:solidFill>
              </a:rPr>
              <a:t> Foucault</a:t>
            </a:r>
          </a:p>
          <a:p>
            <a:r>
              <a:rPr lang="en-US" dirty="0">
                <a:solidFill>
                  <a:srgbClr val="FFFF00"/>
                </a:solidFill>
              </a:rPr>
              <a:t>20:00 Pizza Break</a:t>
            </a:r>
          </a:p>
          <a:p>
            <a:r>
              <a:rPr lang="en-US" dirty="0">
                <a:solidFill>
                  <a:srgbClr val="FFFF00"/>
                </a:solidFill>
              </a:rPr>
              <a:t>20:20 </a:t>
            </a:r>
            <a:r>
              <a:rPr lang="en-US" dirty="0" err="1">
                <a:solidFill>
                  <a:srgbClr val="FFFF00"/>
                </a:solidFill>
              </a:rPr>
              <a:t>Storetail</a:t>
            </a:r>
            <a:r>
              <a:rPr lang="en-US" dirty="0">
                <a:solidFill>
                  <a:srgbClr val="FFFF00"/>
                </a:solidFill>
              </a:rPr>
              <a:t> Data-warehouse Project. </a:t>
            </a:r>
            <a:r>
              <a:rPr lang="en-US" i="1" dirty="0" err="1">
                <a:solidFill>
                  <a:srgbClr val="FFFF00"/>
                </a:solidFill>
              </a:rPr>
              <a:t>Matthieu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Jacquet</a:t>
            </a:r>
            <a:r>
              <a:rPr lang="en-US" i="1" dirty="0">
                <a:solidFill>
                  <a:srgbClr val="FFFF00"/>
                </a:solidFill>
              </a:rPr>
              <a:t>, </a:t>
            </a:r>
            <a:r>
              <a:rPr lang="en-US" i="1" dirty="0" err="1">
                <a:solidFill>
                  <a:srgbClr val="FFFF00"/>
                </a:solidFill>
              </a:rPr>
              <a:t>Storetail</a:t>
            </a:r>
            <a:r>
              <a:rPr lang="en-US" i="1" dirty="0">
                <a:solidFill>
                  <a:srgbClr val="FFFF00"/>
                </a:solidFill>
              </a:rPr>
              <a:t> (</a:t>
            </a:r>
            <a:r>
              <a:rPr lang="en-US" i="1" dirty="0" err="1">
                <a:solidFill>
                  <a:srgbClr val="FFFF00"/>
                </a:solidFill>
              </a:rPr>
              <a:t>Criteo</a:t>
            </a:r>
            <a:r>
              <a:rPr lang="en-US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>
                <a:solidFill>
                  <a:srgbClr val="FFFF00"/>
                </a:solidFill>
              </a:rPr>
              <a:t>20:45 Pragma Analytics Software Suite w/</a:t>
            </a:r>
            <a:r>
              <a:rPr lang="en-US" dirty="0" err="1">
                <a:solidFill>
                  <a:srgbClr val="FFFF00"/>
                </a:solidFill>
              </a:rPr>
              <a:t>ClickHouse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i="1" dirty="0" err="1">
                <a:solidFill>
                  <a:srgbClr val="FFFF00"/>
                </a:solidFill>
              </a:rPr>
              <a:t>Matthieu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Texier</a:t>
            </a:r>
            <a:r>
              <a:rPr lang="en-US" i="1" dirty="0">
                <a:solidFill>
                  <a:srgbClr val="FFFF00"/>
                </a:solidFill>
              </a:rPr>
              <a:t>, Pragma Innovation</a:t>
            </a:r>
          </a:p>
          <a:p>
            <a:r>
              <a:rPr lang="en-US" dirty="0">
                <a:solidFill>
                  <a:srgbClr val="FFFF00"/>
                </a:solidFill>
              </a:rPr>
              <a:t>21:15 What's new in </a:t>
            </a:r>
            <a:r>
              <a:rPr lang="en-US" dirty="0" err="1">
                <a:solidFill>
                  <a:srgbClr val="FFFF00"/>
                </a:solidFill>
              </a:rPr>
              <a:t>ClickHouse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i="1" dirty="0">
                <a:solidFill>
                  <a:srgbClr val="FFFF00"/>
                </a:solidFill>
              </a:rPr>
              <a:t>Alexey </a:t>
            </a:r>
            <a:r>
              <a:rPr lang="en-US" i="1" dirty="0" err="1">
                <a:solidFill>
                  <a:srgbClr val="FFFF00"/>
                </a:solidFill>
              </a:rPr>
              <a:t>Milovidov</a:t>
            </a:r>
            <a:r>
              <a:rPr lang="en-US" i="1" dirty="0">
                <a:solidFill>
                  <a:srgbClr val="FFFF00"/>
                </a:solidFill>
              </a:rPr>
              <a:t>, </a:t>
            </a:r>
            <a:r>
              <a:rPr lang="en-US" i="1" dirty="0" err="1">
                <a:solidFill>
                  <a:srgbClr val="FFFF00"/>
                </a:solidFill>
              </a:rPr>
              <a:t>Yandex</a:t>
            </a:r>
            <a:endParaRPr lang="en-US" i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814" y="947201"/>
            <a:ext cx="219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Oct 2, 2018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074" y="291431"/>
            <a:ext cx="724308" cy="5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 tmFilter="0,0; .5, 0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 tmFilter="0,0; .5, 0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 tmFilter="0,0; .5, 0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 tmFilter="0,0; .5, 0; 1, 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 tmFilter="0,0; .5, 0; 1, 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 tmFilter="0,0; .5, 0; 1, 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Fast!</a:t>
            </a:r>
          </a:p>
          <a:p>
            <a:r>
              <a:rPr lang="en-US" sz="4000" dirty="0" smtClean="0"/>
              <a:t>Flexible!</a:t>
            </a:r>
          </a:p>
          <a:p>
            <a:r>
              <a:rPr lang="en-US" sz="4000" dirty="0" smtClean="0"/>
              <a:t>Free!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252" y="1855445"/>
            <a:ext cx="888751" cy="6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9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" y="-1"/>
            <a:ext cx="9039285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6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489" y="689158"/>
            <a:ext cx="7958354" cy="2862322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:) </a:t>
            </a:r>
            <a:r>
              <a:rPr lang="en-US" sz="1600" dirty="0" smtClean="0">
                <a:latin typeface="Consolas"/>
                <a:cs typeface="Consolas"/>
              </a:rPr>
              <a:t>select </a:t>
            </a:r>
            <a:r>
              <a:rPr lang="en-US" sz="1600" dirty="0">
                <a:latin typeface="Consolas"/>
                <a:cs typeface="Consolas"/>
              </a:rPr>
              <a:t>count(*) from </a:t>
            </a:r>
            <a:r>
              <a:rPr lang="en-US" sz="1600" dirty="0" smtClean="0">
                <a:latin typeface="Consolas"/>
                <a:cs typeface="Consolas"/>
              </a:rPr>
              <a:t>T;</a:t>
            </a:r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SELECT count(*)</a:t>
            </a:r>
          </a:p>
          <a:p>
            <a:r>
              <a:rPr lang="en-US" sz="1600" dirty="0">
                <a:latin typeface="Consolas"/>
                <a:cs typeface="Consolas"/>
              </a:rPr>
              <a:t>FROM </a:t>
            </a:r>
            <a:r>
              <a:rPr lang="en-US" sz="1600" dirty="0" smtClean="0">
                <a:latin typeface="Consolas"/>
                <a:cs typeface="Consolas"/>
              </a:rPr>
              <a:t>T </a:t>
            </a:r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┌───────count()─┐</a:t>
            </a:r>
          </a:p>
          <a:p>
            <a:r>
              <a:rPr lang="is-IS" sz="1600" dirty="0">
                <a:latin typeface="Consolas"/>
                <a:cs typeface="Consolas"/>
              </a:rPr>
              <a:t>│ 1261705085657 │</a:t>
            </a:r>
          </a:p>
          <a:p>
            <a:r>
              <a:rPr lang="is-IS" sz="1600" dirty="0">
                <a:latin typeface="Consolas"/>
                <a:cs typeface="Consolas"/>
              </a:rPr>
              <a:t>└───────────────┘</a:t>
            </a:r>
          </a:p>
          <a:p>
            <a:endParaRPr lang="is-IS" sz="1600" dirty="0"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1 rows in set. Elapsed: 3.552 sec. Processed 1.26 trillion rows, 1.26 TB (355.22 billion rows/s., 355.22 GB/s.) </a:t>
            </a:r>
          </a:p>
        </p:txBody>
      </p:sp>
    </p:spTree>
    <p:extLst>
      <p:ext uri="{BB962C8B-B14F-4D97-AF65-F5344CB8AC3E}">
        <p14:creationId xmlns:p14="http://schemas.microsoft.com/office/powerpoint/2010/main" val="166438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863" y="944291"/>
            <a:ext cx="85393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1	Query 2	Query 3	Query 4	Setup</a:t>
            </a:r>
          </a:p>
          <a:p>
            <a:r>
              <a:rPr lang="en-US" dirty="0" smtClean="0"/>
              <a:t>0.034</a:t>
            </a:r>
            <a:r>
              <a:rPr lang="en-US" dirty="0"/>
              <a:t>	0.061	0.178	0.498	</a:t>
            </a:r>
            <a:r>
              <a:rPr lang="en-US" dirty="0" err="1"/>
              <a:t>MapD</a:t>
            </a:r>
            <a:r>
              <a:rPr lang="en-US" dirty="0"/>
              <a:t> &amp; 2-node p2.8xlarge cluster</a:t>
            </a:r>
          </a:p>
          <a:p>
            <a:r>
              <a:rPr lang="en-US" dirty="0" smtClean="0"/>
              <a:t>0.051</a:t>
            </a:r>
            <a:r>
              <a:rPr lang="en-US" dirty="0"/>
              <a:t>	0.146	0.047	0.794	</a:t>
            </a:r>
            <a:r>
              <a:rPr lang="en-US" dirty="0" err="1"/>
              <a:t>kdb</a:t>
            </a:r>
            <a:r>
              <a:rPr lang="en-US" dirty="0"/>
              <a:t>+/q &amp; 4 Intel Xeon Phi 7210 CPUs</a:t>
            </a:r>
          </a:p>
          <a:p>
            <a:r>
              <a:rPr lang="en-US" dirty="0"/>
              <a:t>0.762	2.472	4.131	6.041	</a:t>
            </a:r>
            <a:r>
              <a:rPr lang="en-US" dirty="0" err="1"/>
              <a:t>BrytlytDB</a:t>
            </a:r>
            <a:r>
              <a:rPr lang="en-US" dirty="0"/>
              <a:t> 1.0 &amp; 2-node p2.16xlarge cluster</a:t>
            </a:r>
          </a:p>
          <a:p>
            <a:r>
              <a:rPr lang="en-US" dirty="0">
                <a:solidFill>
                  <a:srgbClr val="FFFF00"/>
                </a:solidFill>
              </a:rPr>
              <a:t>1.034	3.058	5.354	12.748	</a:t>
            </a:r>
            <a:r>
              <a:rPr lang="en-US" dirty="0" err="1">
                <a:solidFill>
                  <a:srgbClr val="FFFF00"/>
                </a:solidFill>
              </a:rPr>
              <a:t>ClickHouse</a:t>
            </a:r>
            <a:r>
              <a:rPr lang="en-US" dirty="0">
                <a:solidFill>
                  <a:srgbClr val="FFFF00"/>
                </a:solidFill>
              </a:rPr>
              <a:t>, Intel Core i5 4670K</a:t>
            </a:r>
          </a:p>
          <a:p>
            <a:r>
              <a:rPr lang="en-US" dirty="0"/>
              <a:t>1.56	1.25	2.25	2.97	Redshift, 6-node ds2.8xlarge cluster</a:t>
            </a:r>
          </a:p>
          <a:p>
            <a:r>
              <a:rPr lang="en-US" dirty="0" smtClean="0"/>
              <a:t>2	2</a:t>
            </a:r>
            <a:r>
              <a:rPr lang="en-US" dirty="0"/>
              <a:t>	1	3	</a:t>
            </a:r>
            <a:r>
              <a:rPr lang="en-US" dirty="0" err="1"/>
              <a:t>BigQuery</a:t>
            </a:r>
            <a:endParaRPr lang="en-US" dirty="0"/>
          </a:p>
          <a:p>
            <a:r>
              <a:rPr lang="en-US" dirty="0" smtClean="0"/>
              <a:t>6.41</a:t>
            </a:r>
            <a:r>
              <a:rPr lang="en-US" dirty="0"/>
              <a:t>	6.19	6.09	6.63	Amazon Athena</a:t>
            </a:r>
          </a:p>
          <a:p>
            <a:r>
              <a:rPr lang="en-US" dirty="0"/>
              <a:t>8.1	18.18	n/a	n/a	</a:t>
            </a:r>
            <a:r>
              <a:rPr lang="en-US" dirty="0" err="1"/>
              <a:t>Elasticsearch</a:t>
            </a:r>
            <a:r>
              <a:rPr lang="en-US" dirty="0"/>
              <a:t> (heavily tuned)</a:t>
            </a:r>
          </a:p>
          <a:p>
            <a:r>
              <a:rPr lang="en-US" dirty="0" smtClean="0"/>
              <a:t>14.389</a:t>
            </a:r>
            <a:r>
              <a:rPr lang="en-US" dirty="0"/>
              <a:t>	32.148	33.448	67.312	</a:t>
            </a:r>
            <a:r>
              <a:rPr lang="en-US" dirty="0" err="1"/>
              <a:t>Vertica</a:t>
            </a:r>
            <a:r>
              <a:rPr lang="en-US" dirty="0"/>
              <a:t>, Intel Core i5 4670K</a:t>
            </a:r>
          </a:p>
          <a:p>
            <a:r>
              <a:rPr lang="en-US" dirty="0" smtClean="0"/>
              <a:t>22	25</a:t>
            </a:r>
            <a:r>
              <a:rPr lang="en-US" dirty="0"/>
              <a:t>	27	65	Spark 2.3.0 &amp; single i3.8xlarge w/ HDFS</a:t>
            </a:r>
          </a:p>
          <a:p>
            <a:r>
              <a:rPr lang="en-US" dirty="0" smtClean="0"/>
              <a:t>35	39</a:t>
            </a:r>
            <a:r>
              <a:rPr lang="en-US" dirty="0"/>
              <a:t>	64	81	Presto, 5-node m3.xlarge cluster w/ HDFS</a:t>
            </a:r>
          </a:p>
          <a:p>
            <a:r>
              <a:rPr lang="en-US" dirty="0" smtClean="0"/>
              <a:t>152</a:t>
            </a:r>
            <a:r>
              <a:rPr lang="en-US" dirty="0"/>
              <a:t>	175	235	368	</a:t>
            </a:r>
            <a:r>
              <a:rPr lang="en-US" dirty="0" err="1"/>
              <a:t>PostgreSQL</a:t>
            </a:r>
            <a:r>
              <a:rPr lang="en-US" dirty="0"/>
              <a:t> 9.5 &amp; </a:t>
            </a:r>
            <a:r>
              <a:rPr lang="en-US" dirty="0" err="1" smtClean="0"/>
              <a:t>cstore_fdw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2375" y="154002"/>
            <a:ext cx="7944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“1.1 Billion Taxi Rides Benchmarks”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9F8FF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F9F8FF"/>
                </a:solidFill>
                <a:hlinkClick r:id="rId2"/>
              </a:rPr>
              <a:t>tech.marksblogg.com</a:t>
            </a:r>
            <a:r>
              <a:rPr lang="en-US" dirty="0">
                <a:solidFill>
                  <a:srgbClr val="F9F8FF"/>
                </a:solidFill>
                <a:hlinkClick r:id="rId2"/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benchmarks.html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9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6786"/>
              </p:ext>
            </p:extLst>
          </p:nvPr>
        </p:nvGraphicFramePr>
        <p:xfrm>
          <a:off x="251279" y="0"/>
          <a:ext cx="8128000" cy="4820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66655" y="181839"/>
            <a:ext cx="246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8 queries</a:t>
            </a:r>
            <a:br>
              <a:rPr lang="en-US" dirty="0" smtClean="0"/>
            </a:br>
            <a:r>
              <a:rPr lang="en-US" dirty="0" smtClean="0"/>
              <a:t>1.3B taxi rides dataset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475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794637"/>
              </p:ext>
            </p:extLst>
          </p:nvPr>
        </p:nvGraphicFramePr>
        <p:xfrm>
          <a:off x="508000" y="404574"/>
          <a:ext cx="8128000" cy="4102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400" y="4599237"/>
            <a:ext cx="6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19 queries, 1</a:t>
            </a:r>
            <a:r>
              <a:rPr lang="ru-RU" dirty="0" smtClean="0"/>
              <a:t>200</a:t>
            </a:r>
            <a:r>
              <a:rPr lang="en-US" dirty="0" smtClean="0"/>
              <a:t>M rows table, </a:t>
            </a:r>
            <a:r>
              <a:rPr lang="ru-RU" dirty="0" smtClean="0"/>
              <a:t>3</a:t>
            </a:r>
            <a:r>
              <a:rPr lang="en-US" dirty="0" smtClean="0"/>
              <a:t>-node clusters</a:t>
            </a:r>
          </a:p>
        </p:txBody>
      </p:sp>
    </p:spTree>
    <p:extLst>
      <p:ext uri="{BB962C8B-B14F-4D97-AF65-F5344CB8AC3E}">
        <p14:creationId xmlns:p14="http://schemas.microsoft.com/office/powerpoint/2010/main" val="247092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runs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Bare metal (any Linux)</a:t>
            </a:r>
          </a:p>
          <a:p>
            <a:r>
              <a:rPr lang="en-US" dirty="0" smtClean="0"/>
              <a:t>Virtualization environments:</a:t>
            </a:r>
          </a:p>
          <a:p>
            <a:pPr lvl="1"/>
            <a:r>
              <a:rPr lang="en-US" dirty="0" err="1"/>
              <a:t>Kubernets</a:t>
            </a:r>
            <a:r>
              <a:rPr lang="en-US" dirty="0"/>
              <a:t>, VMware etc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Clouds:</a:t>
            </a:r>
          </a:p>
          <a:p>
            <a:pPr lvl="1"/>
            <a:r>
              <a:rPr lang="en-US" dirty="0" smtClean="0"/>
              <a:t>Amazon</a:t>
            </a:r>
            <a:r>
              <a:rPr lang="en-US" dirty="0" smtClean="0"/>
              <a:t>, </a:t>
            </a:r>
            <a:r>
              <a:rPr lang="en-US" dirty="0" smtClean="0"/>
              <a:t>Azure, </a:t>
            </a:r>
            <a:r>
              <a:rPr lang="en-US" dirty="0" err="1" smtClean="0"/>
              <a:t>Alibaba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80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756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Real companies are using </a:t>
            </a:r>
            <a:r>
              <a:rPr lang="en-US" sz="3200" dirty="0" err="1" smtClean="0"/>
              <a:t>ClickHouse</a:t>
            </a:r>
            <a:r>
              <a:rPr lang="en-US" sz="3200" dirty="0" smtClean="0"/>
              <a:t> for: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4006"/>
            <a:ext cx="8229600" cy="415949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Mobile App and Web analytics </a:t>
            </a:r>
            <a:endParaRPr lang="ru-RU" dirty="0" smtClean="0"/>
          </a:p>
          <a:p>
            <a:r>
              <a:rPr lang="en-US" dirty="0" err="1" smtClean="0"/>
              <a:t>AdTech</a:t>
            </a:r>
            <a:r>
              <a:rPr lang="en-US" dirty="0" smtClean="0"/>
              <a:t> bidding analytics</a:t>
            </a:r>
            <a:endParaRPr lang="ru-RU" dirty="0" smtClean="0"/>
          </a:p>
          <a:p>
            <a:r>
              <a:rPr lang="en-US" dirty="0"/>
              <a:t>Operational Logs a</a:t>
            </a:r>
            <a:r>
              <a:rPr lang="en-US" dirty="0" smtClean="0"/>
              <a:t>nalytics</a:t>
            </a:r>
            <a:endParaRPr lang="ru-RU" dirty="0" smtClean="0"/>
          </a:p>
          <a:p>
            <a:r>
              <a:rPr lang="en-US" dirty="0" smtClean="0"/>
              <a:t>DNS queries analysis</a:t>
            </a:r>
          </a:p>
          <a:p>
            <a:r>
              <a:rPr lang="en-US" dirty="0" smtClean="0"/>
              <a:t>Stock correlation analytics </a:t>
            </a:r>
          </a:p>
          <a:p>
            <a:r>
              <a:rPr lang="en-US" dirty="0" smtClean="0"/>
              <a:t>Telecom </a:t>
            </a:r>
            <a:endParaRPr lang="ru-RU" dirty="0" smtClean="0"/>
          </a:p>
          <a:p>
            <a:r>
              <a:rPr lang="en-US" dirty="0" smtClean="0"/>
              <a:t>Security audit </a:t>
            </a:r>
          </a:p>
          <a:p>
            <a:r>
              <a:rPr lang="en-US" dirty="0" err="1" smtClean="0"/>
              <a:t>Fintech</a:t>
            </a:r>
            <a:r>
              <a:rPr lang="en-US" dirty="0" smtClean="0"/>
              <a:t> </a:t>
            </a:r>
            <a:r>
              <a:rPr lang="en-US" dirty="0" err="1" smtClean="0"/>
              <a:t>SaaS</a:t>
            </a:r>
            <a:endParaRPr lang="ru-RU" dirty="0" smtClean="0"/>
          </a:p>
          <a:p>
            <a:r>
              <a:rPr lang="en-US" dirty="0" err="1" smtClean="0"/>
              <a:t>Manufactoring</a:t>
            </a:r>
            <a:r>
              <a:rPr lang="en-US" dirty="0" smtClean="0"/>
              <a:t> process control</a:t>
            </a:r>
          </a:p>
          <a:p>
            <a:r>
              <a:rPr lang="en-US" dirty="0" err="1" smtClean="0"/>
              <a:t>BlockChain</a:t>
            </a:r>
            <a:r>
              <a:rPr lang="en-US" dirty="0" smtClean="0"/>
              <a:t> transactions analysis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5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0"/>
            <a:ext cx="9118307" cy="451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052" y="9151"/>
            <a:ext cx="3396767" cy="994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Worldwide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12473767"/>
              </p:ext>
            </p:extLst>
          </p:nvPr>
        </p:nvGraphicFramePr>
        <p:xfrm>
          <a:off x="1727200" y="456724"/>
          <a:ext cx="6781800" cy="460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3050" y="4622973"/>
            <a:ext cx="676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 </a:t>
            </a:r>
            <a:r>
              <a:rPr lang="en-US" sz="1400" i="1" dirty="0" smtClean="0">
                <a:hlinkClick r:id="rId4"/>
              </a:rPr>
              <a:t>www.altinity.com</a:t>
            </a:r>
            <a:r>
              <a:rPr lang="en-US" sz="1400" i="1" dirty="0" smtClean="0"/>
              <a:t>  visits in 2018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4330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gnetic Disk 3"/>
          <p:cNvSpPr/>
          <p:nvPr/>
        </p:nvSpPr>
        <p:spPr>
          <a:xfrm>
            <a:off x="2311400" y="1925955"/>
            <a:ext cx="330200" cy="37719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283200" y="1395513"/>
            <a:ext cx="2705100" cy="2903220"/>
            <a:chOff x="4559300" y="647700"/>
            <a:chExt cx="2705100" cy="3225800"/>
          </a:xfrm>
        </p:grpSpPr>
        <p:sp>
          <p:nvSpPr>
            <p:cNvPr id="5" name="Magnetic Disk 4"/>
            <p:cNvSpPr/>
            <p:nvPr/>
          </p:nvSpPr>
          <p:spPr>
            <a:xfrm>
              <a:off x="5524500" y="1257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Magnetic Disk 5"/>
            <p:cNvSpPr/>
            <p:nvPr/>
          </p:nvSpPr>
          <p:spPr>
            <a:xfrm>
              <a:off x="6007100" y="1257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agnetic Disk 6"/>
            <p:cNvSpPr/>
            <p:nvPr/>
          </p:nvSpPr>
          <p:spPr>
            <a:xfrm>
              <a:off x="6464300" y="1257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agnetic Disk 7"/>
            <p:cNvSpPr/>
            <p:nvPr/>
          </p:nvSpPr>
          <p:spPr>
            <a:xfrm>
              <a:off x="6921500" y="12446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agnetic Disk 8"/>
            <p:cNvSpPr/>
            <p:nvPr/>
          </p:nvSpPr>
          <p:spPr>
            <a:xfrm>
              <a:off x="5537200" y="18288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agnetic Disk 9"/>
            <p:cNvSpPr/>
            <p:nvPr/>
          </p:nvSpPr>
          <p:spPr>
            <a:xfrm>
              <a:off x="6019800" y="18288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agnetic Disk 10"/>
            <p:cNvSpPr/>
            <p:nvPr/>
          </p:nvSpPr>
          <p:spPr>
            <a:xfrm>
              <a:off x="6477000" y="18288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agnetic Disk 11"/>
            <p:cNvSpPr/>
            <p:nvPr/>
          </p:nvSpPr>
          <p:spPr>
            <a:xfrm>
              <a:off x="6934200" y="18161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agnetic Disk 12"/>
            <p:cNvSpPr/>
            <p:nvPr/>
          </p:nvSpPr>
          <p:spPr>
            <a:xfrm>
              <a:off x="5537200" y="23495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agnetic Disk 13"/>
            <p:cNvSpPr/>
            <p:nvPr/>
          </p:nvSpPr>
          <p:spPr>
            <a:xfrm>
              <a:off x="6019800" y="23495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agnetic Disk 14"/>
            <p:cNvSpPr/>
            <p:nvPr/>
          </p:nvSpPr>
          <p:spPr>
            <a:xfrm>
              <a:off x="6477000" y="23495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agnetic Disk 15"/>
            <p:cNvSpPr/>
            <p:nvPr/>
          </p:nvSpPr>
          <p:spPr>
            <a:xfrm>
              <a:off x="6934200" y="23368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gnetic Disk 16"/>
            <p:cNvSpPr/>
            <p:nvPr/>
          </p:nvSpPr>
          <p:spPr>
            <a:xfrm>
              <a:off x="5537200" y="2908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agnetic Disk 17"/>
            <p:cNvSpPr/>
            <p:nvPr/>
          </p:nvSpPr>
          <p:spPr>
            <a:xfrm>
              <a:off x="6019800" y="2908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agnetic Disk 18"/>
            <p:cNvSpPr/>
            <p:nvPr/>
          </p:nvSpPr>
          <p:spPr>
            <a:xfrm>
              <a:off x="6477000" y="2908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agnetic Disk 19"/>
            <p:cNvSpPr/>
            <p:nvPr/>
          </p:nvSpPr>
          <p:spPr>
            <a:xfrm>
              <a:off x="6934200" y="28956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agnetic Disk 20"/>
            <p:cNvSpPr/>
            <p:nvPr/>
          </p:nvSpPr>
          <p:spPr>
            <a:xfrm>
              <a:off x="5537200" y="3454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agnetic Disk 21"/>
            <p:cNvSpPr/>
            <p:nvPr/>
          </p:nvSpPr>
          <p:spPr>
            <a:xfrm>
              <a:off x="6019800" y="3454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agnetic Disk 22"/>
            <p:cNvSpPr/>
            <p:nvPr/>
          </p:nvSpPr>
          <p:spPr>
            <a:xfrm>
              <a:off x="6477000" y="3454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agnetic Disk 23"/>
            <p:cNvSpPr/>
            <p:nvPr/>
          </p:nvSpPr>
          <p:spPr>
            <a:xfrm>
              <a:off x="6934200" y="34417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agnetic Disk 24"/>
            <p:cNvSpPr/>
            <p:nvPr/>
          </p:nvSpPr>
          <p:spPr>
            <a:xfrm>
              <a:off x="5524500" y="660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agnetic Disk 25"/>
            <p:cNvSpPr/>
            <p:nvPr/>
          </p:nvSpPr>
          <p:spPr>
            <a:xfrm>
              <a:off x="6007100" y="660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agnetic Disk 26"/>
            <p:cNvSpPr/>
            <p:nvPr/>
          </p:nvSpPr>
          <p:spPr>
            <a:xfrm>
              <a:off x="6464300" y="660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agnetic Disk 27"/>
            <p:cNvSpPr/>
            <p:nvPr/>
          </p:nvSpPr>
          <p:spPr>
            <a:xfrm>
              <a:off x="6921500" y="6477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agnetic Disk 28"/>
            <p:cNvSpPr/>
            <p:nvPr/>
          </p:nvSpPr>
          <p:spPr>
            <a:xfrm>
              <a:off x="4559300" y="1257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agnetic Disk 29"/>
            <p:cNvSpPr/>
            <p:nvPr/>
          </p:nvSpPr>
          <p:spPr>
            <a:xfrm>
              <a:off x="5041900" y="1257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agnetic Disk 30"/>
            <p:cNvSpPr/>
            <p:nvPr/>
          </p:nvSpPr>
          <p:spPr>
            <a:xfrm>
              <a:off x="4572000" y="18288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agnetic Disk 31"/>
            <p:cNvSpPr/>
            <p:nvPr/>
          </p:nvSpPr>
          <p:spPr>
            <a:xfrm>
              <a:off x="5054600" y="18288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agnetic Disk 32"/>
            <p:cNvSpPr/>
            <p:nvPr/>
          </p:nvSpPr>
          <p:spPr>
            <a:xfrm>
              <a:off x="4572000" y="23495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agnetic Disk 33"/>
            <p:cNvSpPr/>
            <p:nvPr/>
          </p:nvSpPr>
          <p:spPr>
            <a:xfrm>
              <a:off x="5054600" y="23495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agnetic Disk 34"/>
            <p:cNvSpPr/>
            <p:nvPr/>
          </p:nvSpPr>
          <p:spPr>
            <a:xfrm>
              <a:off x="4572000" y="2908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agnetic Disk 35"/>
            <p:cNvSpPr/>
            <p:nvPr/>
          </p:nvSpPr>
          <p:spPr>
            <a:xfrm>
              <a:off x="5054600" y="29083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agnetic Disk 36"/>
            <p:cNvSpPr/>
            <p:nvPr/>
          </p:nvSpPr>
          <p:spPr>
            <a:xfrm>
              <a:off x="4572000" y="3454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gnetic Disk 37"/>
            <p:cNvSpPr/>
            <p:nvPr/>
          </p:nvSpPr>
          <p:spPr>
            <a:xfrm>
              <a:off x="5054600" y="3454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agnetic Disk 38"/>
            <p:cNvSpPr/>
            <p:nvPr/>
          </p:nvSpPr>
          <p:spPr>
            <a:xfrm>
              <a:off x="4559300" y="660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agnetic Disk 39"/>
            <p:cNvSpPr/>
            <p:nvPr/>
          </p:nvSpPr>
          <p:spPr>
            <a:xfrm>
              <a:off x="5041900" y="660400"/>
              <a:ext cx="330200" cy="41910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 smtClean="0"/>
              <a:t>Size does not matter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42900" y="3783332"/>
            <a:ext cx="494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Yandex</a:t>
            </a:r>
            <a:r>
              <a:rPr lang="en-US" dirty="0" smtClean="0"/>
              <a:t>:</a:t>
            </a:r>
            <a:r>
              <a:rPr lang="ru-RU" dirty="0" smtClean="0"/>
              <a:t> 500+ </a:t>
            </a:r>
            <a:r>
              <a:rPr lang="en-US" dirty="0" smtClean="0"/>
              <a:t>servers, 25B</a:t>
            </a:r>
            <a:r>
              <a:rPr lang="ru-RU" dirty="0" smtClean="0"/>
              <a:t> </a:t>
            </a:r>
            <a:r>
              <a:rPr lang="en-US" dirty="0" smtClean="0"/>
              <a:t>rec/day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LifeStreet</a:t>
            </a:r>
            <a:r>
              <a:rPr lang="en-US" dirty="0" smtClean="0"/>
              <a:t>: 60 servers</a:t>
            </a:r>
            <a:r>
              <a:rPr lang="ru-RU" dirty="0" smtClean="0"/>
              <a:t>, 75</a:t>
            </a:r>
            <a:r>
              <a:rPr lang="en-US" dirty="0" smtClean="0"/>
              <a:t>B rec/day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CloudFlare</a:t>
            </a:r>
            <a:r>
              <a:rPr lang="en-US" dirty="0" smtClean="0"/>
              <a:t>: </a:t>
            </a:r>
            <a:r>
              <a:rPr lang="ru-RU" dirty="0" smtClean="0"/>
              <a:t>36 </a:t>
            </a:r>
            <a:r>
              <a:rPr lang="en-US" dirty="0" smtClean="0"/>
              <a:t>servers</a:t>
            </a:r>
            <a:r>
              <a:rPr lang="ru-RU" dirty="0" smtClean="0"/>
              <a:t>, </a:t>
            </a:r>
            <a:r>
              <a:rPr lang="en-US" dirty="0" smtClean="0"/>
              <a:t>200B rec/day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Bloomberg: 10</a:t>
            </a:r>
            <a:r>
              <a:rPr lang="ru-RU" dirty="0" smtClean="0"/>
              <a:t>2</a:t>
            </a:r>
            <a:r>
              <a:rPr lang="en-US" dirty="0" smtClean="0"/>
              <a:t> servers</a:t>
            </a:r>
            <a:r>
              <a:rPr lang="ru-RU" dirty="0" smtClean="0"/>
              <a:t>, 1000</a:t>
            </a:r>
            <a:r>
              <a:rPr lang="en-US" dirty="0" smtClean="0"/>
              <a:t>B rec/day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4274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8168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ClickHouse</a:t>
            </a:r>
            <a:r>
              <a:rPr lang="en-US" dirty="0" smtClean="0"/>
              <a:t> Analytical DBMS</a:t>
            </a:r>
            <a:br>
              <a:rPr lang="en-US" dirty="0" smtClean="0"/>
            </a:br>
            <a:r>
              <a:rPr lang="en-US" sz="3600" dirty="0" smtClean="0"/>
              <a:t>Introduction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0673" y="281834"/>
            <a:ext cx="888751" cy="66656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43000" y="3322441"/>
            <a:ext cx="6858000" cy="12418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Alexander </a:t>
            </a:r>
            <a:r>
              <a:rPr lang="en-US" dirty="0" err="1" smtClean="0"/>
              <a:t>Zaitsev</a:t>
            </a:r>
            <a:r>
              <a:rPr lang="en-US" dirty="0" smtClean="0"/>
              <a:t>, </a:t>
            </a:r>
            <a:r>
              <a:rPr lang="en-US" dirty="0" err="1" smtClean="0"/>
              <a:t>Altinity</a:t>
            </a:r>
            <a:endParaRPr lang="en-US" dirty="0" smtClean="0"/>
          </a:p>
          <a:p>
            <a:r>
              <a:rPr lang="en-US" dirty="0" err="1" smtClean="0"/>
              <a:t>ContentSquare</a:t>
            </a:r>
            <a:r>
              <a:rPr lang="en-US" dirty="0" smtClean="0"/>
              <a:t>, </a:t>
            </a:r>
            <a:r>
              <a:rPr lang="en-US" dirty="0" smtClean="0"/>
              <a:t>Paris</a:t>
            </a:r>
            <a:r>
              <a:rPr lang="en-US" dirty="0" smtClean="0"/>
              <a:t>, 2 Oct </a:t>
            </a:r>
            <a:r>
              <a:rPr lang="en-US" dirty="0" smtClean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864"/>
            <a:ext cx="8229600" cy="857250"/>
          </a:xfrm>
        </p:spPr>
        <p:txBody>
          <a:bodyPr/>
          <a:lstStyle/>
          <a:p>
            <a:r>
              <a:rPr lang="en-US" dirty="0" smtClean="0"/>
              <a:t>Happy Migrations!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7967"/>
            <a:ext cx="4073400" cy="271045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From MySQL/</a:t>
            </a:r>
            <a:r>
              <a:rPr lang="en-US" dirty="0" err="1" smtClean="0"/>
              <a:t>InfoBright</a:t>
            </a:r>
            <a:r>
              <a:rPr lang="en-US" dirty="0" smtClean="0"/>
              <a:t>/</a:t>
            </a:r>
            <a:r>
              <a:rPr lang="en-US" dirty="0" err="1" smtClean="0"/>
              <a:t>PostreSQL</a:t>
            </a:r>
            <a:r>
              <a:rPr lang="en-US" dirty="0" smtClean="0"/>
              <a:t>/</a:t>
            </a:r>
            <a:r>
              <a:rPr lang="en-US" dirty="0" smtClean="0"/>
              <a:t>Spark</a:t>
            </a:r>
            <a:r>
              <a:rPr lang="ru-RU" dirty="0" smtClean="0"/>
              <a:t>/</a:t>
            </a:r>
            <a:r>
              <a:rPr lang="en-US" dirty="0" smtClean="0"/>
              <a:t>Elastic</a:t>
            </a:r>
            <a:endParaRPr lang="en-US" dirty="0" smtClean="0"/>
          </a:p>
          <a:p>
            <a:pPr marL="356616" lvl="1" indent="0">
              <a:buNone/>
            </a:pP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Vertica</a:t>
            </a:r>
            <a:r>
              <a:rPr lang="en-US" dirty="0" smtClean="0"/>
              <a:t>/</a:t>
            </a:r>
            <a:r>
              <a:rPr lang="en-US" dirty="0" err="1" smtClean="0"/>
              <a:t>RedShift</a:t>
            </a:r>
            <a:endParaRPr lang="en-US" dirty="0" smtClean="0"/>
          </a:p>
          <a:p>
            <a:pPr marL="356616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26384" y="1672480"/>
            <a:ext cx="3816678" cy="3111968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>
            <a:lvl1pPr marL="178308" indent="-178308" algn="l" defTabSz="7132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24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1540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8156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772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1388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8004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4620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1236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616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356616" lvl="1" indent="0">
              <a:buFont typeface="Arial" panose="020B0604020202020204" pitchFamily="34" charset="0"/>
              <a:buNone/>
            </a:pPr>
            <a:r>
              <a:rPr lang="en-US" sz="2400" dirty="0" smtClean="0"/>
              <a:t>SPEED!</a:t>
            </a:r>
          </a:p>
          <a:p>
            <a:pPr marL="356616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356616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356616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356616" lvl="1" indent="0">
              <a:buFont typeface="Arial" panose="020B0604020202020204" pitchFamily="34" charset="0"/>
              <a:buNone/>
            </a:pPr>
            <a:r>
              <a:rPr lang="en-US" sz="2400" dirty="0" smtClean="0"/>
              <a:t>COST!</a:t>
            </a:r>
          </a:p>
          <a:p>
            <a:pPr marL="356616" lvl="1" indent="0">
              <a:buFont typeface="Arial" panose="020B0604020202020204" pitchFamily="34" charset="0"/>
              <a:buNone/>
            </a:pPr>
            <a:r>
              <a:rPr lang="en-US" sz="2400" dirty="0" smtClean="0"/>
              <a:t>VENDOR UN-LOCKING!</a:t>
            </a:r>
          </a:p>
          <a:p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>
            <a:off x="4702051" y="2053547"/>
            <a:ext cx="621535" cy="437745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>
            <a:off x="4702051" y="3472829"/>
            <a:ext cx="621535" cy="437745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0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290978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 Tech </a:t>
            </a:r>
            <a:r>
              <a:rPr lang="ru-RU" dirty="0" smtClean="0"/>
              <a:t>(</a:t>
            </a:r>
            <a:r>
              <a:rPr lang="en-US" dirty="0" smtClean="0"/>
              <a:t>ad exchange, ad server, RTB, DMP etc.)</a:t>
            </a:r>
            <a:endParaRPr lang="ru-RU" dirty="0" smtClean="0"/>
          </a:p>
          <a:p>
            <a:r>
              <a:rPr lang="en-US" dirty="0" smtClean="0"/>
              <a:t>Ad Optimization, programmatic bidding</a:t>
            </a:r>
            <a:endParaRPr lang="ru-RU" dirty="0" smtClean="0"/>
          </a:p>
          <a:p>
            <a:r>
              <a:rPr lang="en-US" dirty="0" smtClean="0"/>
              <a:t>A lot of data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10</a:t>
            </a:r>
            <a:r>
              <a:rPr lang="en-US" dirty="0" smtClean="0"/>
              <a:t>,000,000,000+ events/day</a:t>
            </a:r>
            <a:endParaRPr lang="ru-RU" dirty="0" smtClean="0"/>
          </a:p>
          <a:p>
            <a:r>
              <a:rPr lang="en-US" dirty="0" smtClean="0"/>
              <a:t>A lot of queries</a:t>
            </a:r>
            <a:r>
              <a:rPr lang="ru-RU" dirty="0" smtClean="0"/>
              <a:t>: </a:t>
            </a:r>
            <a:r>
              <a:rPr lang="en-US" dirty="0" smtClean="0"/>
              <a:t>users and algorithms</a:t>
            </a:r>
            <a:endParaRPr lang="ru-R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476" y="-233054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1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Used </a:t>
            </a:r>
            <a:r>
              <a:rPr lang="en-US" dirty="0" err="1" smtClean="0"/>
              <a:t>Vertica</a:t>
            </a:r>
            <a:r>
              <a:rPr lang="en-US" dirty="0" smtClean="0"/>
              <a:t>, but needed to move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062990"/>
            <a:ext cx="3848004" cy="2886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800" y="3966210"/>
            <a:ext cx="608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sizes constantly grow</a:t>
            </a:r>
            <a:endParaRPr lang="ru-RU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Estimated PBs</a:t>
            </a:r>
            <a:endParaRPr lang="ru-RU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Vertica</a:t>
            </a:r>
            <a:r>
              <a:rPr lang="en-US" dirty="0" smtClean="0"/>
              <a:t> license would be too expensive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105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migration was not easy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37057"/>
            <a:ext cx="3187700" cy="27774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7264" y="4552487"/>
            <a:ext cx="4648003" cy="37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More details at October 2017 Berlin </a:t>
            </a:r>
            <a:r>
              <a:rPr lang="en-US" dirty="0" err="1" smtClean="0"/>
              <a:t>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Dictionaries for star-schema design</a:t>
            </a:r>
          </a:p>
          <a:p>
            <a:r>
              <a:rPr lang="en-US" dirty="0" smtClean="0"/>
              <a:t>Extensive use of Arrays</a:t>
            </a:r>
          </a:p>
          <a:p>
            <a:r>
              <a:rPr lang="en-US" dirty="0" err="1" smtClean="0"/>
              <a:t>SummingMergeTree</a:t>
            </a:r>
            <a:r>
              <a:rPr lang="en-US" dirty="0" smtClean="0"/>
              <a:t> for </a:t>
            </a:r>
            <a:r>
              <a:rPr lang="en-US" dirty="0" err="1" smtClean="0"/>
              <a:t>realtime</a:t>
            </a:r>
            <a:r>
              <a:rPr lang="en-US" dirty="0" smtClean="0"/>
              <a:t> aggregation</a:t>
            </a:r>
          </a:p>
          <a:p>
            <a:r>
              <a:rPr lang="en-US" dirty="0" smtClean="0"/>
              <a:t>Smart query generation</a:t>
            </a:r>
          </a:p>
          <a:p>
            <a:r>
              <a:rPr lang="en-US" dirty="0" smtClean="0"/>
              <a:t>Multiple shards and replicas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4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7140"/>
            <a:ext cx="8229600" cy="391557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Successful migration, 1y+ in production</a:t>
            </a:r>
          </a:p>
          <a:p>
            <a:r>
              <a:rPr lang="en-US" dirty="0" smtClean="0"/>
              <a:t>Better performance and flexibility</a:t>
            </a:r>
            <a:endParaRPr lang="ru-RU" dirty="0" smtClean="0"/>
          </a:p>
          <a:p>
            <a:pPr lvl="1"/>
            <a:r>
              <a:rPr lang="ru-RU" dirty="0" smtClean="0"/>
              <a:t>75</a:t>
            </a:r>
            <a:r>
              <a:rPr lang="en-US" dirty="0" smtClean="0"/>
              <a:t>B rows/day</a:t>
            </a:r>
            <a:endParaRPr lang="ru-RU" dirty="0" smtClean="0"/>
          </a:p>
          <a:p>
            <a:pPr lvl="1"/>
            <a:r>
              <a:rPr lang="ru-RU" dirty="0" smtClean="0"/>
              <a:t>1М</a:t>
            </a:r>
            <a:r>
              <a:rPr lang="en-US" dirty="0"/>
              <a:t> </a:t>
            </a:r>
            <a:r>
              <a:rPr lang="en-US" dirty="0" smtClean="0"/>
              <a:t>rows/sec in peak hours</a:t>
            </a:r>
            <a:endParaRPr lang="ru-RU" dirty="0" smtClean="0"/>
          </a:p>
          <a:p>
            <a:pPr lvl="1"/>
            <a:r>
              <a:rPr lang="ru-RU" dirty="0" smtClean="0"/>
              <a:t>1</a:t>
            </a:r>
            <a:r>
              <a:rPr lang="en-US" dirty="0" smtClean="0"/>
              <a:t>.3M SQL queries /day</a:t>
            </a:r>
          </a:p>
          <a:p>
            <a:r>
              <a:rPr lang="en-US" dirty="0" smtClean="0"/>
              <a:t>30% hardware cost reduction (less expensive storage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No </a:t>
            </a:r>
            <a:r>
              <a:rPr lang="en-US" dirty="0" smtClean="0"/>
              <a:t>license cost and limits</a:t>
            </a:r>
            <a:r>
              <a:rPr lang="ru-RU" dirty="0" smtClean="0"/>
              <a:t>:</a:t>
            </a:r>
          </a:p>
          <a:p>
            <a:pPr lvl="1"/>
            <a:r>
              <a:rPr lang="en-US" dirty="0" smtClean="0"/>
              <a:t>3PB of raw data</a:t>
            </a:r>
            <a:endParaRPr lang="ru-RU" dirty="0"/>
          </a:p>
          <a:p>
            <a:pPr lvl="1"/>
            <a:r>
              <a:rPr lang="en-US" dirty="0" smtClean="0"/>
              <a:t>6,000 billion</a:t>
            </a:r>
            <a:r>
              <a:rPr lang="ru-RU" dirty="0" smtClean="0"/>
              <a:t> </a:t>
            </a:r>
            <a:r>
              <a:rPr lang="en-US" dirty="0" smtClean="0"/>
              <a:t>rows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175" y="4230929"/>
            <a:ext cx="662512" cy="572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6774" y="4310939"/>
            <a:ext cx="236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Powered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54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2. </a:t>
            </a:r>
            <a:r>
              <a:rPr lang="en-US" dirty="0" err="1" smtClean="0"/>
              <a:t>Fintech</a:t>
            </a:r>
            <a:r>
              <a:rPr lang="en-US" dirty="0" smtClean="0"/>
              <a:t> Company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6502"/>
            <a:ext cx="8229600" cy="187773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Stock Symbols Correlation Analysis</a:t>
            </a:r>
          </a:p>
          <a:p>
            <a:r>
              <a:rPr lang="en-US" sz="2800" dirty="0" smtClean="0"/>
              <a:t>5000 Symbols</a:t>
            </a:r>
          </a:p>
          <a:p>
            <a:r>
              <a:rPr lang="en-US" sz="2800" dirty="0" smtClean="0"/>
              <a:t>10 years of data</a:t>
            </a:r>
            <a:endParaRPr lang="en-US" sz="2800" dirty="0"/>
          </a:p>
        </p:txBody>
      </p:sp>
      <p:sp>
        <p:nvSpPr>
          <p:cNvPr id="4" name="Right Brace 3"/>
          <p:cNvSpPr/>
          <p:nvPr/>
        </p:nvSpPr>
        <p:spPr>
          <a:xfrm>
            <a:off x="6111211" y="1874520"/>
            <a:ext cx="310767" cy="12213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89700" y="2240280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100B data points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449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41550" cy="250127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(time, symbol, </a:t>
            </a:r>
            <a:r>
              <a:rPr lang="en-US" dirty="0"/>
              <a:t>p</a:t>
            </a:r>
            <a:r>
              <a:rPr lang="en-US" dirty="0" smtClean="0"/>
              <a:t>rice) </a:t>
            </a:r>
            <a:r>
              <a:rPr lang="mr-IN" dirty="0" smtClean="0"/>
              <a:t>–</a:t>
            </a:r>
            <a:r>
              <a:rPr lang="en-US" dirty="0" smtClean="0"/>
              <a:t> 100 billion</a:t>
            </a:r>
            <a:endParaRPr lang="en-US" dirty="0"/>
          </a:p>
          <a:p>
            <a:r>
              <a:rPr lang="en-US" dirty="0" err="1" smtClean="0"/>
              <a:t>log_return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runningDifference</a:t>
            </a:r>
            <a:r>
              <a:rPr lang="en-US" dirty="0"/>
              <a:t>(log(</a:t>
            </a:r>
            <a:r>
              <a:rPr lang="en-US" dirty="0" smtClean="0"/>
              <a:t>price)) </a:t>
            </a:r>
            <a:r>
              <a:rPr lang="mr-IN" dirty="0" smtClean="0"/>
              <a:t>–</a:t>
            </a:r>
            <a:r>
              <a:rPr lang="en-US" dirty="0" smtClean="0"/>
              <a:t> 100 billion times</a:t>
            </a:r>
            <a:endParaRPr lang="ru-RU" dirty="0"/>
          </a:p>
          <a:p>
            <a:r>
              <a:rPr lang="en-US" dirty="0" err="1"/>
              <a:t>c</a:t>
            </a:r>
            <a:r>
              <a:rPr lang="en-US" dirty="0" err="1" smtClean="0"/>
              <a:t>orr</a:t>
            </a:r>
            <a:r>
              <a:rPr lang="en-US" dirty="0" smtClean="0"/>
              <a:t>(s1,s2</a:t>
            </a:r>
            <a:r>
              <a:rPr lang="en-US" dirty="0"/>
              <a:t>) = </a:t>
            </a:r>
            <a:r>
              <a:rPr lang="en-US" dirty="0" err="1"/>
              <a:t>corr</a:t>
            </a:r>
            <a:r>
              <a:rPr lang="en-US" dirty="0"/>
              <a:t>(</a:t>
            </a:r>
            <a:r>
              <a:rPr lang="en-US" dirty="0" err="1"/>
              <a:t>log_return</a:t>
            </a:r>
            <a:r>
              <a:rPr lang="en-US" dirty="0" smtClean="0"/>
              <a:t>(s1</a:t>
            </a:r>
            <a:r>
              <a:rPr lang="en-US" dirty="0"/>
              <a:t>),</a:t>
            </a:r>
            <a:r>
              <a:rPr lang="en-US" dirty="0" err="1"/>
              <a:t>log_return</a:t>
            </a:r>
            <a:r>
              <a:rPr lang="en-US" dirty="0" smtClean="0"/>
              <a:t>(s2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 smtClean="0"/>
              <a:t>For every pair</a:t>
            </a:r>
            <a:r>
              <a:rPr lang="ru-RU" dirty="0" smtClean="0"/>
              <a:t> (</a:t>
            </a:r>
            <a:r>
              <a:rPr lang="en-US" dirty="0" smtClean="0"/>
              <a:t>s1,s2</a:t>
            </a:r>
            <a:r>
              <a:rPr lang="ru-RU" dirty="0" smtClean="0"/>
              <a:t>)</a:t>
            </a:r>
            <a:r>
              <a:rPr lang="en-US" dirty="0" smtClean="0"/>
              <a:t> from </a:t>
            </a:r>
            <a:r>
              <a:rPr lang="ru-RU" dirty="0" smtClean="0"/>
              <a:t>5000 </a:t>
            </a:r>
            <a:r>
              <a:rPr lang="en-US" dirty="0" smtClean="0"/>
              <a:t>s(</a:t>
            </a:r>
            <a:r>
              <a:rPr lang="en-US" dirty="0" err="1" smtClean="0"/>
              <a:t>i</a:t>
            </a:r>
            <a:r>
              <a:rPr lang="en-US" dirty="0" smtClean="0"/>
              <a:t>), </a:t>
            </a:r>
            <a:r>
              <a:rPr lang="ru-RU" dirty="0" smtClean="0"/>
              <a:t>12</a:t>
            </a:r>
            <a:r>
              <a:rPr lang="en-US" dirty="0" smtClean="0"/>
              <a:t>.5M pairs overall</a:t>
            </a:r>
          </a:p>
          <a:p>
            <a:r>
              <a:rPr lang="en-US" dirty="0" smtClean="0"/>
              <a:t>Group by hours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13271" y="3731252"/>
            <a:ext cx="3140615" cy="930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8500" y="3476606"/>
            <a:ext cx="463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Calculate </a:t>
            </a:r>
            <a:r>
              <a:rPr lang="ru-RU" sz="2800" dirty="0" smtClean="0"/>
              <a:t>12</a:t>
            </a:r>
            <a:r>
              <a:rPr lang="en-US" sz="2800" dirty="0" smtClean="0"/>
              <a:t>,500,000 times</a:t>
            </a:r>
            <a:endParaRPr lang="ru-RU" sz="2800" dirty="0" smtClean="0"/>
          </a:p>
          <a:p>
            <a:r>
              <a:rPr lang="en-US" sz="2800" dirty="0" smtClean="0"/>
              <a:t>For every hour</a:t>
            </a:r>
            <a:r>
              <a:rPr lang="ru-RU" sz="2800" dirty="0" smtClean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365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888" y="853682"/>
            <a:ext cx="7886700" cy="213955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ClickHouse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7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2034"/>
            <a:ext cx="8229600" cy="857250"/>
          </a:xfrm>
        </p:spPr>
        <p:txBody>
          <a:bodyPr/>
          <a:lstStyle/>
          <a:p>
            <a:r>
              <a:rPr lang="en-US" dirty="0" smtClean="0"/>
              <a:t>Very 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69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2482850" cy="149971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Spark</a:t>
            </a:r>
          </a:p>
          <a:p>
            <a:r>
              <a:rPr lang="en-US" dirty="0" err="1" smtClean="0"/>
              <a:t>Greenplum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803651" y="1901628"/>
            <a:ext cx="3984750" cy="1036483"/>
            <a:chOff x="3429122" y="5264929"/>
            <a:chExt cx="3583416" cy="888751"/>
          </a:xfrm>
        </p:grpSpPr>
        <p:sp>
          <p:nvSpPr>
            <p:cNvPr id="6" name="TextBox 5"/>
            <p:cNvSpPr txBox="1"/>
            <p:nvPr/>
          </p:nvSpPr>
          <p:spPr>
            <a:xfrm>
              <a:off x="4458839" y="5264929"/>
              <a:ext cx="2553699" cy="55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ClickHouse</a:t>
              </a:r>
              <a:endParaRPr lang="en-US" sz="36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122" y="5264929"/>
              <a:ext cx="888751" cy="88875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57200" y="1200151"/>
            <a:ext cx="4185360" cy="3105540"/>
            <a:chOff x="457200" y="1333501"/>
            <a:chExt cx="4185360" cy="3450600"/>
          </a:xfrm>
        </p:grpSpPr>
        <p:sp>
          <p:nvSpPr>
            <p:cNvPr id="8" name="&quot;No&quot; Symbol 7"/>
            <p:cNvSpPr/>
            <p:nvPr/>
          </p:nvSpPr>
          <p:spPr>
            <a:xfrm>
              <a:off x="457200" y="1333501"/>
              <a:ext cx="3486002" cy="3343623"/>
            </a:xfrm>
            <a:prstGeom prst="noSmoking">
              <a:avLst/>
            </a:prstGeom>
            <a:solidFill>
              <a:srgbClr val="FF0000">
                <a:alpha val="65000"/>
              </a:srgb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 rot="19261967">
              <a:off x="1659187" y="3117755"/>
              <a:ext cx="2983373" cy="1666346"/>
            </a:xfrm>
            <a:prstGeom prst="rect">
              <a:avLst/>
            </a:prstGeom>
          </p:spPr>
          <p:txBody>
            <a:bodyPr vert="horz" lIns="71323" tIns="35662" rIns="71323" bIns="35662" rtlCol="0">
              <a:normAutofit/>
            </a:bodyPr>
            <a:lstStyle>
              <a:lvl1pPr marL="178308" indent="-178308" algn="l" defTabSz="713232" rtl="0" eaLnBrk="1" latinLnBrk="0" hangingPunct="1">
                <a:lnSpc>
                  <a:spcPct val="90000"/>
                </a:lnSpc>
                <a:spcBef>
                  <a:spcPts val="78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4924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91540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48156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4772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61388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18004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74620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031236" indent="-178308" algn="l" defTabSz="713232" rtl="0" eaLnBrk="1" latinLnBrk="0" hangingPunct="1">
                <a:lnSpc>
                  <a:spcPct val="90000"/>
                </a:lnSpc>
                <a:spcBef>
                  <a:spcPts val="39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Slow</a:t>
              </a:r>
              <a:r>
                <a:rPr lang="ru-RU" dirty="0" smtClean="0"/>
                <a:t> </a:t>
              </a:r>
              <a:endParaRPr lang="en-US" dirty="0" smtClean="0"/>
            </a:p>
            <a:p>
              <a:pPr marL="0" indent="0" algn="ctr">
                <a:buNone/>
              </a:pPr>
              <a:r>
                <a:rPr lang="ru-RU" dirty="0" smtClean="0"/>
                <a:t>(</a:t>
              </a:r>
              <a:r>
                <a:rPr lang="en-US" dirty="0" smtClean="0"/>
                <a:t>weeks to complete)</a:t>
              </a:r>
            </a:p>
            <a:p>
              <a:pPr marL="0" indent="0" algn="ctr">
                <a:buNone/>
              </a:pPr>
              <a:r>
                <a:rPr lang="en-US" dirty="0" smtClean="0"/>
                <a:t>Expensive to scale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66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5362" y="70294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45362" y="258889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5362" y="166306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862" y="3731895"/>
            <a:ext cx="179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r>
              <a:rPr lang="en-US" dirty="0"/>
              <a:t>s</a:t>
            </a:r>
            <a:r>
              <a:rPr lang="en-US" dirty="0" smtClean="0"/>
              <a:t>ymbol</a:t>
            </a:r>
          </a:p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0962" y="373189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r>
              <a:rPr lang="en-US" dirty="0"/>
              <a:t>s</a:t>
            </a:r>
            <a:r>
              <a:rPr lang="en-US" dirty="0" smtClean="0"/>
              <a:t>ymbol</a:t>
            </a:r>
          </a:p>
          <a:p>
            <a:r>
              <a:rPr lang="en-US" dirty="0" err="1" smtClean="0"/>
              <a:t>logReturn</a:t>
            </a:r>
            <a:r>
              <a:rPr lang="en-US" dirty="0" smtClean="0"/>
              <a:t>(price)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89998" y="3731895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r>
              <a:rPr lang="en-US" dirty="0" err="1" smtClean="0"/>
              <a:t>groupArray</a:t>
            </a:r>
            <a:r>
              <a:rPr lang="en-US" dirty="0" smtClean="0"/>
              <a:t>(symbol)</a:t>
            </a:r>
          </a:p>
          <a:p>
            <a:r>
              <a:rPr lang="en-US" dirty="0" err="1" smtClean="0"/>
              <a:t>groupArray</a:t>
            </a:r>
            <a:r>
              <a:rPr lang="en-US" dirty="0" smtClean="0"/>
              <a:t>(</a:t>
            </a:r>
            <a:r>
              <a:rPr lang="en-US" dirty="0" err="1" smtClean="0"/>
              <a:t>logRet</a:t>
            </a:r>
            <a:r>
              <a:rPr lang="en-US" dirty="0" smtClean="0"/>
              <a:t>..)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246162" y="70294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246162" y="258889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46162" y="166306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74162" y="166306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42662" y="70294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42662" y="258889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642662" y="166306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74162" y="70294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74162" y="2588895"/>
            <a:ext cx="774700" cy="6743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874062" y="920115"/>
            <a:ext cx="596900" cy="19431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1848662" y="1903095"/>
            <a:ext cx="596900" cy="19431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1848662" y="2863215"/>
            <a:ext cx="596900" cy="19431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2502947">
            <a:off x="3504074" y="1293673"/>
            <a:ext cx="1141979" cy="2015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728262" y="1903095"/>
            <a:ext cx="596900" cy="19431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9133880">
            <a:off x="3490431" y="2548508"/>
            <a:ext cx="1099949" cy="18188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103162" y="97726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255562" y="111442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07962" y="103441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141262" y="134302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217462" y="153162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22262" y="158877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255562" y="189738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6407962" y="125158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6001562" y="176593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6153962" y="190309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6306362" y="182308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039662" y="213169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6115862" y="232029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420662" y="237744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153962" y="268605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6306362" y="204025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6255562" y="198310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6407962" y="212026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560362" y="204025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6293662" y="234886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6369862" y="253746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6674662" y="259461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6407962" y="2903220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560362" y="2257425"/>
            <a:ext cx="215900" cy="217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518962" y="1114425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518962" y="1343025"/>
            <a:ext cx="520700" cy="32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7" name="Straight Arrow Connector 66"/>
          <p:cNvCxnSpPr>
            <a:endCxn id="46" idx="3"/>
          </p:cNvCxnSpPr>
          <p:nvPr/>
        </p:nvCxnSpPr>
        <p:spPr>
          <a:xfrm flipV="1">
            <a:off x="5518962" y="1951301"/>
            <a:ext cx="514218" cy="88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518962" y="2131695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518962" y="2245522"/>
            <a:ext cx="482600" cy="2290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518962" y="1251585"/>
            <a:ext cx="482600" cy="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550580" y="874395"/>
            <a:ext cx="482600" cy="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518962" y="2840355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518962" y="3068955"/>
            <a:ext cx="736600" cy="51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18962" y="2977515"/>
            <a:ext cx="482600" cy="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518962" y="2680335"/>
            <a:ext cx="514218" cy="74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5487344" y="1748790"/>
            <a:ext cx="514218" cy="74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6103162" y="232227"/>
            <a:ext cx="787400" cy="646331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2500 </a:t>
            </a:r>
            <a:r>
              <a:rPr lang="en-US" dirty="0" smtClean="0"/>
              <a:t>tasks</a:t>
            </a:r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718980" y="1188720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718980" y="1417320"/>
            <a:ext cx="520700" cy="32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6718980" y="2025596"/>
            <a:ext cx="514218" cy="88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718980" y="2205990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6718980" y="2319817"/>
            <a:ext cx="482600" cy="2290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718980" y="1325880"/>
            <a:ext cx="482600" cy="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750598" y="948690"/>
            <a:ext cx="482600" cy="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718980" y="2914650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718980" y="3143250"/>
            <a:ext cx="736600" cy="51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718980" y="3051810"/>
            <a:ext cx="482600" cy="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718980" y="2754630"/>
            <a:ext cx="514218" cy="74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687362" y="1823085"/>
            <a:ext cx="514218" cy="74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09" name="TextBox 108"/>
          <p:cNvSpPr txBox="1"/>
          <p:nvPr/>
        </p:nvSpPr>
        <p:spPr>
          <a:xfrm>
            <a:off x="7162358" y="3783330"/>
            <a:ext cx="171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ate+hour</a:t>
            </a:r>
            <a:endParaRPr lang="en-US" dirty="0" smtClean="0"/>
          </a:p>
          <a:p>
            <a:r>
              <a:rPr lang="en-US" dirty="0" err="1"/>
              <a:t>c</a:t>
            </a:r>
            <a:r>
              <a:rPr lang="en-US" dirty="0" err="1" smtClean="0"/>
              <a:t>orr</a:t>
            </a:r>
            <a:r>
              <a:rPr lang="en-US" dirty="0" smtClean="0"/>
              <a:t>(S(</a:t>
            </a:r>
            <a:r>
              <a:rPr lang="en-US" dirty="0" err="1" smtClean="0"/>
              <a:t>i</a:t>
            </a:r>
            <a:r>
              <a:rPr lang="en-US" dirty="0" smtClean="0"/>
              <a:t>),S(j))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>
          <a:xfrm>
            <a:off x="4972050" y="1363284"/>
            <a:ext cx="157884" cy="320040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-Down Arrow 73"/>
          <p:cNvSpPr/>
          <p:nvPr/>
        </p:nvSpPr>
        <p:spPr>
          <a:xfrm>
            <a:off x="4980078" y="2274570"/>
            <a:ext cx="157884" cy="320040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9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POC Performance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3520"/>
            <a:ext cx="8229600" cy="256027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3 servers setup</a:t>
            </a:r>
          </a:p>
          <a:p>
            <a:r>
              <a:rPr lang="en-US" dirty="0" smtClean="0"/>
              <a:t>2 years</a:t>
            </a:r>
            <a:r>
              <a:rPr lang="ru-RU" dirty="0" smtClean="0"/>
              <a:t>, 5000 </a:t>
            </a:r>
            <a:r>
              <a:rPr lang="en-US" dirty="0" smtClean="0"/>
              <a:t>symbols</a:t>
            </a:r>
            <a:r>
              <a:rPr lang="ru-RU" dirty="0" smtClean="0"/>
              <a:t>:</a:t>
            </a:r>
            <a:endParaRPr lang="en-US" dirty="0" smtClean="0"/>
          </a:p>
          <a:p>
            <a:pPr lvl="1"/>
            <a:r>
              <a:rPr lang="en-US" dirty="0" err="1" smtClean="0"/>
              <a:t>log_return</a:t>
            </a:r>
            <a:r>
              <a:rPr lang="en-US" dirty="0" smtClean="0"/>
              <a:t> calculations: </a:t>
            </a:r>
            <a:r>
              <a:rPr lang="en-US" dirty="0"/>
              <a:t>~</a:t>
            </a:r>
            <a:r>
              <a:rPr lang="en-US" dirty="0" smtClean="0"/>
              <a:t>1 h (distributed)</a:t>
            </a:r>
            <a:endParaRPr lang="en-US" dirty="0"/>
          </a:p>
          <a:p>
            <a:pPr lvl="1"/>
            <a:r>
              <a:rPr lang="en-US" dirty="0" smtClean="0"/>
              <a:t>Converting to arrays: ~ 1</a:t>
            </a:r>
            <a:r>
              <a:rPr lang="ru-RU" dirty="0" smtClean="0"/>
              <a:t> </a:t>
            </a:r>
            <a:r>
              <a:rPr lang="en-US" dirty="0" smtClean="0"/>
              <a:t>h (almost distributed)</a:t>
            </a:r>
            <a:endParaRPr lang="en-US" dirty="0"/>
          </a:p>
          <a:p>
            <a:pPr lvl="1"/>
            <a:r>
              <a:rPr lang="en-US" dirty="0" smtClean="0"/>
              <a:t>Correlations: ~50 hours (also distributed)</a:t>
            </a:r>
            <a:endParaRPr lang="ru-RU" dirty="0" smtClean="0"/>
          </a:p>
          <a:p>
            <a:pPr lvl="2"/>
            <a:r>
              <a:rPr lang="ru-RU" dirty="0" smtClean="0"/>
              <a:t>12</a:t>
            </a:r>
            <a:r>
              <a:rPr lang="en-US" dirty="0" smtClean="0"/>
              <a:t>,5M/50h </a:t>
            </a:r>
            <a:r>
              <a:rPr lang="ru-RU" dirty="0" smtClean="0"/>
              <a:t>= </a:t>
            </a:r>
            <a:r>
              <a:rPr lang="en-US" dirty="0" smtClean="0"/>
              <a:t>70/sec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2838" y="4143778"/>
            <a:ext cx="706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Distributed =&gt; it scales easily!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47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3. </a:t>
            </a:r>
            <a:r>
              <a:rPr lang="en-US" dirty="0" err="1" smtClean="0"/>
              <a:t>Ivinco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478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Mature </a:t>
            </a:r>
            <a:r>
              <a:rPr lang="en-US" dirty="0" err="1" smtClean="0"/>
              <a:t>boardreader</a:t>
            </a:r>
            <a:r>
              <a:rPr lang="en-US" dirty="0" smtClean="0"/>
              <a:t> </a:t>
            </a:r>
            <a:r>
              <a:rPr lang="en-US" dirty="0" smtClean="0"/>
              <a:t>application</a:t>
            </a:r>
            <a:endParaRPr lang="en-US" dirty="0" smtClean="0"/>
          </a:p>
          <a:p>
            <a:r>
              <a:rPr lang="en-US" dirty="0" smtClean="0"/>
              <a:t>A lot of data collected from different sources</a:t>
            </a:r>
          </a:p>
          <a:p>
            <a:r>
              <a:rPr lang="en-US" dirty="0" smtClean="0"/>
              <a:t>A lot of operational data (performance monitoring)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1324" y="4012133"/>
            <a:ext cx="50668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200TB in MySQL!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Hard to scale</a:t>
            </a:r>
          </a:p>
          <a:p>
            <a:r>
              <a:rPr lang="en-US" dirty="0" smtClean="0"/>
              <a:t>Hard to make HA solution</a:t>
            </a:r>
          </a:p>
          <a:p>
            <a:r>
              <a:rPr lang="en-US" dirty="0" smtClean="0"/>
              <a:t>Performance issues:</a:t>
            </a:r>
          </a:p>
          <a:p>
            <a:pPr lvl="1"/>
            <a:r>
              <a:rPr lang="en-US" dirty="0" smtClean="0"/>
              <a:t>‘Manual’ partitioning and 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r>
              <a:rPr lang="en-US" dirty="0" smtClean="0"/>
              <a:t>Dozens of indexes per table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8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development resources to rewrite</a:t>
            </a:r>
          </a:p>
          <a:p>
            <a:r>
              <a:rPr lang="en-US" dirty="0" smtClean="0"/>
              <a:t>Minimal changes to current system are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7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71218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Binary log replication from MySQL to </a:t>
            </a:r>
            <a:r>
              <a:rPr lang="en-US" dirty="0" err="1" smtClean="0"/>
              <a:t>ClickHouse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4451706" y="2902153"/>
            <a:ext cx="914400" cy="912114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MySQL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flipV="1">
            <a:off x="6344006" y="2437713"/>
            <a:ext cx="355600" cy="56921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flipV="1">
            <a:off x="4718406" y="2397186"/>
            <a:ext cx="355600" cy="56921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248506" y="4130050"/>
            <a:ext cx="2857500" cy="295275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c</a:t>
            </a:r>
            <a:r>
              <a:rPr lang="en-US" dirty="0" err="1" smtClean="0">
                <a:solidFill>
                  <a:srgbClr val="000000"/>
                </a:solidFill>
              </a:rPr>
              <a:t>lickhouse-mysql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731106" y="3609430"/>
            <a:ext cx="3556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flipV="1">
            <a:off x="6371030" y="3804916"/>
            <a:ext cx="355600" cy="2846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598129" y="1848222"/>
            <a:ext cx="2261604" cy="5200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Queries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056" y="3006927"/>
            <a:ext cx="1076453" cy="80734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flipV="1">
            <a:off x="3562894" y="3179913"/>
            <a:ext cx="685612" cy="388990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52334" y="2902153"/>
            <a:ext cx="1540327" cy="88925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7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810"/>
            <a:ext cx="8229600" cy="85725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232" y="1132606"/>
            <a:ext cx="8660960" cy="26768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Seamless integration of </a:t>
            </a:r>
            <a:r>
              <a:rPr lang="en-US" dirty="0" err="1" smtClean="0"/>
              <a:t>ClickHouse</a:t>
            </a:r>
            <a:r>
              <a:rPr lang="en-US" dirty="0" smtClean="0"/>
              <a:t> into the current system</a:t>
            </a:r>
          </a:p>
          <a:p>
            <a:r>
              <a:rPr lang="en-US" dirty="0" smtClean="0"/>
              <a:t>No developers/coding involved, project is done with </a:t>
            </a:r>
            <a:r>
              <a:rPr lang="en-US" dirty="0" err="1" smtClean="0"/>
              <a:t>DevOps</a:t>
            </a:r>
            <a:endParaRPr lang="en-US" dirty="0" smtClean="0"/>
          </a:p>
          <a:p>
            <a:r>
              <a:rPr lang="en-US" dirty="0" smtClean="0"/>
              <a:t>Easy to test performance side by side (</a:t>
            </a:r>
            <a:r>
              <a:rPr lang="en-US" dirty="0" err="1" smtClean="0"/>
              <a:t>ClickHouse</a:t>
            </a:r>
            <a:r>
              <a:rPr lang="en-US" dirty="0" smtClean="0"/>
              <a:t> is 100 times faster)</a:t>
            </a:r>
          </a:p>
          <a:p>
            <a:r>
              <a:rPr lang="en-US" dirty="0" smtClean="0"/>
              <a:t>Now ready to re-write main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232" y="3971600"/>
            <a:ext cx="88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details at: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www.altinity.com</a:t>
            </a:r>
            <a:r>
              <a:rPr lang="en-US" dirty="0"/>
              <a:t>/blog/2018/6/30/</a:t>
            </a:r>
            <a:r>
              <a:rPr lang="en-US" dirty="0" err="1"/>
              <a:t>realtime</a:t>
            </a:r>
            <a:r>
              <a:rPr lang="en-US" dirty="0"/>
              <a:t>-</a:t>
            </a:r>
            <a:r>
              <a:rPr lang="en-US" dirty="0" err="1"/>
              <a:t>mysql</a:t>
            </a:r>
            <a:r>
              <a:rPr lang="en-US" dirty="0"/>
              <a:t>-</a:t>
            </a:r>
            <a:r>
              <a:rPr lang="en-US" dirty="0" err="1"/>
              <a:t>clickhouse</a:t>
            </a:r>
            <a:r>
              <a:rPr lang="en-US" dirty="0"/>
              <a:t>-replication-in-practice</a:t>
            </a:r>
          </a:p>
        </p:txBody>
      </p:sp>
    </p:spTree>
    <p:extLst>
      <p:ext uri="{BB962C8B-B14F-4D97-AF65-F5344CB8AC3E}">
        <p14:creationId xmlns:p14="http://schemas.microsoft.com/office/powerpoint/2010/main" val="198817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2259"/>
            <a:ext cx="8229600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Mature Analytic DBMS. Proven by many companies</a:t>
            </a:r>
          </a:p>
          <a:p>
            <a:r>
              <a:rPr lang="en-US" dirty="0" smtClean="0"/>
              <a:t>2+ years in Open Source</a:t>
            </a:r>
          </a:p>
          <a:p>
            <a:r>
              <a:rPr lang="en-US" dirty="0" smtClean="0"/>
              <a:t>Constantly improves </a:t>
            </a:r>
            <a:r>
              <a:rPr lang="mr-IN" dirty="0" smtClean="0"/>
              <a:t>–</a:t>
            </a:r>
            <a:r>
              <a:rPr lang="en-US" dirty="0" smtClean="0"/>
              <a:t> new cool features were added recently</a:t>
            </a:r>
            <a:endParaRPr lang="en-US" dirty="0" smtClean="0"/>
          </a:p>
          <a:p>
            <a:r>
              <a:rPr lang="en-US" dirty="0" smtClean="0"/>
              <a:t>Many community contributors</a:t>
            </a:r>
          </a:p>
          <a:p>
            <a:r>
              <a:rPr lang="en-US" dirty="0" smtClean="0"/>
              <a:t>Emerging eco-system (tools, drivers, </a:t>
            </a:r>
            <a:r>
              <a:rPr lang="en-US" dirty="0" smtClean="0"/>
              <a:t>integrations </a:t>
            </a:r>
            <a:r>
              <a:rPr lang="mr-IN" dirty="0" smtClean="0"/>
              <a:t>–</a:t>
            </a:r>
            <a:r>
              <a:rPr lang="en-US" dirty="0" smtClean="0"/>
              <a:t> Tableaux works!)</a:t>
            </a:r>
            <a:endParaRPr lang="en-US" dirty="0" smtClean="0"/>
          </a:p>
          <a:p>
            <a:r>
              <a:rPr lang="en-US" dirty="0" smtClean="0"/>
              <a:t>Support </a:t>
            </a:r>
            <a:r>
              <a:rPr lang="en-US" dirty="0" smtClean="0"/>
              <a:t>from </a:t>
            </a:r>
            <a:r>
              <a:rPr lang="en-US" dirty="0" err="1" smtClean="0"/>
              <a:t>Altinity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3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DBMS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 err="1" smtClean="0"/>
              <a:t>Realtime</a:t>
            </a:r>
            <a:endParaRPr lang="en-US" sz="4000" dirty="0" smtClean="0"/>
          </a:p>
          <a:p>
            <a:r>
              <a:rPr lang="en-US" sz="4000" dirty="0" smtClean="0"/>
              <a:t>Column </a:t>
            </a:r>
            <a:r>
              <a:rPr lang="en-US" sz="4000" dirty="0" smtClean="0"/>
              <a:t>Store</a:t>
            </a:r>
          </a:p>
          <a:p>
            <a:r>
              <a:rPr lang="en-US" sz="4000" dirty="0" smtClean="0"/>
              <a:t>MPP</a:t>
            </a:r>
          </a:p>
          <a:p>
            <a:r>
              <a:rPr lang="en-US" sz="4000" dirty="0" smtClean="0"/>
              <a:t>SQL</a:t>
            </a:r>
          </a:p>
          <a:p>
            <a:r>
              <a:rPr lang="en-US" sz="4000" dirty="0" smtClean="0"/>
              <a:t>Open Source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874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370" y="363800"/>
            <a:ext cx="1731685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9157" y="1599170"/>
            <a:ext cx="4178300" cy="196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</a:t>
            </a:r>
            <a:r>
              <a:rPr lang="en-US" dirty="0"/>
              <a:t>me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2"/>
              </a:rPr>
              <a:t>a</a:t>
            </a:r>
            <a:r>
              <a:rPr lang="en-US" dirty="0" smtClean="0">
                <a:hlinkClick r:id="rId2"/>
              </a:rPr>
              <a:t>lexander.zaitsev@lifestreet.com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3"/>
              </a:rPr>
              <a:t>alz@altinity.com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err="1"/>
              <a:t>s</a:t>
            </a:r>
            <a:r>
              <a:rPr lang="en-US" dirty="0" err="1" smtClean="0"/>
              <a:t>kype</a:t>
            </a:r>
            <a:r>
              <a:rPr lang="en-US" dirty="0" smtClean="0"/>
              <a:t>: </a:t>
            </a:r>
            <a:r>
              <a:rPr lang="en-US" dirty="0" err="1" smtClean="0"/>
              <a:t>alex.zaitsev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/>
              <a:t>t</a:t>
            </a:r>
            <a:r>
              <a:rPr lang="en-US" dirty="0" smtClean="0"/>
              <a:t>elegram: @</a:t>
            </a:r>
            <a:r>
              <a:rPr lang="en-US" dirty="0" err="1" smtClean="0"/>
              <a:t>alexanderzaitsev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559" y="221780"/>
            <a:ext cx="888751" cy="666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67662"/>
          <a:stretch/>
        </p:blipFill>
        <p:spPr>
          <a:xfrm>
            <a:off x="2690687" y="3940726"/>
            <a:ext cx="996668" cy="1068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7355" y="4139899"/>
            <a:ext cx="258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 Hebrew"/>
                <a:cs typeface="Arial Hebrew"/>
              </a:rPr>
              <a:t>Altinity</a:t>
            </a:r>
            <a:endParaRPr lang="en-US" sz="4000" dirty="0"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51618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in </a:t>
            </a:r>
            <a:r>
              <a:rPr lang="en-US" dirty="0" err="1" smtClean="0"/>
              <a:t>Yandex</a:t>
            </a:r>
            <a:r>
              <a:rPr lang="en-US" dirty="0" smtClean="0"/>
              <a:t> in 2012-2015</a:t>
            </a:r>
          </a:p>
          <a:p>
            <a:r>
              <a:rPr lang="en-US" dirty="0" smtClean="0"/>
              <a:t>Open Sourced June 2016</a:t>
            </a:r>
          </a:p>
          <a:p>
            <a:r>
              <a:rPr lang="en-US" dirty="0" smtClean="0"/>
              <a:t>First non-</a:t>
            </a:r>
            <a:r>
              <a:rPr lang="en-US" dirty="0" err="1" smtClean="0"/>
              <a:t>Yandex</a:t>
            </a:r>
            <a:r>
              <a:rPr lang="en-US" dirty="0" smtClean="0"/>
              <a:t> deployments Q4 2016</a:t>
            </a:r>
          </a:p>
          <a:p>
            <a:r>
              <a:rPr lang="en-US" dirty="0" smtClean="0"/>
              <a:t>Hundreds of companies by </a:t>
            </a:r>
            <a:r>
              <a:rPr lang="en-US" dirty="0" smtClean="0"/>
              <a:t>Q4 </a:t>
            </a:r>
            <a:r>
              <a:rPr lang="en-US" dirty="0" smtClean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25729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888" y="853682"/>
            <a:ext cx="7886700" cy="2139553"/>
          </a:xfrm>
        </p:spPr>
        <p:txBody>
          <a:bodyPr/>
          <a:lstStyle/>
          <a:p>
            <a:r>
              <a:rPr lang="en-US" dirty="0" smtClean="0"/>
              <a:t>Why Yet  Another DBMS?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8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884912" y="920747"/>
            <a:ext cx="3696368" cy="3295936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err="1" smtClean="0">
                <a:solidFill>
                  <a:srgbClr val="FFFF00"/>
                </a:solidFill>
              </a:rPr>
              <a:t>OpenSource</a:t>
            </a:r>
            <a:endParaRPr lang="en-US" sz="1600" dirty="0" smtClean="0">
              <a:solidFill>
                <a:srgbClr val="FFFF00"/>
              </a:solidFill>
            </a:endParaRPr>
          </a:p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Analytical</a:t>
            </a:r>
            <a:endParaRPr lang="ru-RU" sz="1600" dirty="0" smtClean="0">
              <a:solidFill>
                <a:srgbClr val="FFFF00"/>
              </a:solidFill>
            </a:endParaRPr>
          </a:p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DBMS</a:t>
            </a:r>
          </a:p>
        </p:txBody>
      </p:sp>
      <p:sp>
        <p:nvSpPr>
          <p:cNvPr id="7" name="Oval 6"/>
          <p:cNvSpPr/>
          <p:nvPr/>
        </p:nvSpPr>
        <p:spPr>
          <a:xfrm>
            <a:off x="709724" y="916461"/>
            <a:ext cx="3654247" cy="3300222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Commercial</a:t>
            </a:r>
          </a:p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Analytical</a:t>
            </a:r>
          </a:p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 DBMS</a:t>
            </a:r>
          </a:p>
        </p:txBody>
      </p:sp>
      <p:sp>
        <p:nvSpPr>
          <p:cNvPr id="4" name="Cloud 3"/>
          <p:cNvSpPr/>
          <p:nvPr/>
        </p:nvSpPr>
        <p:spPr>
          <a:xfrm>
            <a:off x="980071" y="1555269"/>
            <a:ext cx="3161723" cy="2115766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Vertica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MemSQL</a:t>
            </a:r>
            <a:r>
              <a:rPr lang="en-US" dirty="0" smtClean="0">
                <a:solidFill>
                  <a:schemeClr val="accent6"/>
                </a:solidFill>
              </a:rPr>
              <a:t/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err="1" smtClean="0">
                <a:solidFill>
                  <a:schemeClr val="accent6"/>
                </a:solidFill>
              </a:rPr>
              <a:t>Actian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SnowFlake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RedShift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mr-IN" dirty="0" smtClean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5114605" y="1485976"/>
            <a:ext cx="3208564" cy="229099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InfiniDB</a:t>
            </a:r>
            <a:r>
              <a:rPr lang="en-US" dirty="0" smtClean="0">
                <a:solidFill>
                  <a:schemeClr val="accent6"/>
                </a:solidFill>
              </a:rPr>
              <a:t> (</a:t>
            </a:r>
            <a:r>
              <a:rPr lang="en-US" dirty="0" err="1" smtClean="0">
                <a:solidFill>
                  <a:schemeClr val="accent6"/>
                </a:solidFill>
              </a:rPr>
              <a:t>MariaDB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cs</a:t>
            </a:r>
            <a:r>
              <a:rPr lang="en-US" dirty="0" smtClean="0">
                <a:solidFill>
                  <a:schemeClr val="accent6"/>
                </a:solidFill>
              </a:rPr>
              <a:t>)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InfoBright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MonetDB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GreenPlum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Spark</a:t>
            </a:r>
          </a:p>
          <a:p>
            <a:pPr algn="ctr"/>
            <a:r>
              <a:rPr lang="mr-IN" dirty="0" smtClean="0">
                <a:solidFill>
                  <a:schemeClr val="accent6"/>
                </a:solidFill>
              </a:rPr>
              <a:t>…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276566">
            <a:off x="1653748" y="3116575"/>
            <a:ext cx="254613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EXPENSIVE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566">
            <a:off x="6037768" y="3116576"/>
            <a:ext cx="254613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SLOW or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5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884912" y="920747"/>
            <a:ext cx="3696368" cy="3295936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err="1" smtClean="0">
                <a:solidFill>
                  <a:srgbClr val="FFFF00"/>
                </a:solidFill>
              </a:rPr>
              <a:t>OpenSource</a:t>
            </a:r>
            <a:endParaRPr lang="en-US" sz="1600" dirty="0" smtClean="0">
              <a:solidFill>
                <a:srgbClr val="FFFF00"/>
              </a:solidFill>
            </a:endParaRPr>
          </a:p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Analytical</a:t>
            </a:r>
            <a:endParaRPr lang="ru-RU" sz="1600" dirty="0" smtClean="0">
              <a:solidFill>
                <a:srgbClr val="FFFF00"/>
              </a:solidFill>
            </a:endParaRPr>
          </a:p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DBMS</a:t>
            </a:r>
          </a:p>
        </p:txBody>
      </p:sp>
      <p:sp>
        <p:nvSpPr>
          <p:cNvPr id="7" name="Oval 6"/>
          <p:cNvSpPr/>
          <p:nvPr/>
        </p:nvSpPr>
        <p:spPr>
          <a:xfrm>
            <a:off x="709724" y="916461"/>
            <a:ext cx="3654247" cy="3300222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Commercial</a:t>
            </a:r>
          </a:p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Analytical</a:t>
            </a:r>
          </a:p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 DBMS</a:t>
            </a:r>
          </a:p>
        </p:txBody>
      </p:sp>
    </p:spTree>
    <p:extLst>
      <p:ext uri="{BB962C8B-B14F-4D97-AF65-F5344CB8AC3E}">
        <p14:creationId xmlns:p14="http://schemas.microsoft.com/office/powerpoint/2010/main" val="311016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885051" y="925033"/>
            <a:ext cx="3696368" cy="3295936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err="1" smtClean="0">
                <a:solidFill>
                  <a:srgbClr val="FFFF00"/>
                </a:solidFill>
              </a:rPr>
              <a:t>OpenSource</a:t>
            </a:r>
            <a:endParaRPr lang="en-US" sz="1600" dirty="0" smtClean="0">
              <a:solidFill>
                <a:srgbClr val="FFFF00"/>
              </a:solidFill>
            </a:endParaRPr>
          </a:p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Analytical</a:t>
            </a:r>
            <a:endParaRPr lang="ru-RU" sz="1600" dirty="0" smtClean="0">
              <a:solidFill>
                <a:srgbClr val="FFFF00"/>
              </a:solidFill>
            </a:endParaRPr>
          </a:p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DBMS</a:t>
            </a:r>
          </a:p>
        </p:txBody>
      </p:sp>
      <p:sp>
        <p:nvSpPr>
          <p:cNvPr id="7" name="Oval 6"/>
          <p:cNvSpPr/>
          <p:nvPr/>
        </p:nvSpPr>
        <p:spPr>
          <a:xfrm>
            <a:off x="1371795" y="920747"/>
            <a:ext cx="3654247" cy="3300222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Commercial</a:t>
            </a:r>
          </a:p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Analytical</a:t>
            </a:r>
          </a:p>
          <a:p>
            <a:pPr lvl="1"/>
            <a:r>
              <a:rPr lang="en-US" sz="1600" dirty="0" smtClean="0">
                <a:solidFill>
                  <a:srgbClr val="FFFF00"/>
                </a:solidFill>
              </a:rPr>
              <a:t> DBMS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899" y="2247889"/>
            <a:ext cx="888751" cy="6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33295</TotalTime>
  <Words>1011</Words>
  <Application>Microsoft Macintosh PowerPoint</Application>
  <PresentationFormat>On-screen Show (16:9)</PresentationFormat>
  <Paragraphs>246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Twilight</vt:lpstr>
      <vt:lpstr>ClickHouse Paris Meetup</vt:lpstr>
      <vt:lpstr>ClickHouse Analytical DBMS Introduction</vt:lpstr>
      <vt:lpstr>What Is ClickHouse?</vt:lpstr>
      <vt:lpstr>ClickHouse DBMS is</vt:lpstr>
      <vt:lpstr>ClickHouse Timeline</vt:lpstr>
      <vt:lpstr>Why Yet  Another DBMS?</vt:lpstr>
      <vt:lpstr>PowerPoint Presentation</vt:lpstr>
      <vt:lpstr>PowerPoint Presentation</vt:lpstr>
      <vt:lpstr>PowerPoint Presentation</vt:lpstr>
      <vt:lpstr>ClickHouse</vt:lpstr>
      <vt:lpstr>How Fast?</vt:lpstr>
      <vt:lpstr>PowerPoint Presentation</vt:lpstr>
      <vt:lpstr>PowerPoint Presentation</vt:lpstr>
      <vt:lpstr>PowerPoint Presentation</vt:lpstr>
      <vt:lpstr>PowerPoint Presentation</vt:lpstr>
      <vt:lpstr>ClickHouse runs at</vt:lpstr>
      <vt:lpstr>Real companies are using ClickHouse for:</vt:lpstr>
      <vt:lpstr>Worldwide</vt:lpstr>
      <vt:lpstr>Size does not matter</vt:lpstr>
      <vt:lpstr>Happy Migrations!</vt:lpstr>
      <vt:lpstr>Few Case Studies</vt:lpstr>
      <vt:lpstr>PowerPoint Presentation</vt:lpstr>
      <vt:lpstr>Used Vertica, but needed to move</vt:lpstr>
      <vt:lpstr>… migration was not easy</vt:lpstr>
      <vt:lpstr>Major Design Decisions</vt:lpstr>
      <vt:lpstr>Results</vt:lpstr>
      <vt:lpstr>Case 2. Fintech Company </vt:lpstr>
      <vt:lpstr>PowerPoint Presentation</vt:lpstr>
      <vt:lpstr>Challenge</vt:lpstr>
      <vt:lpstr>Very slow</vt:lpstr>
      <vt:lpstr>Tried…</vt:lpstr>
      <vt:lpstr>PowerPoint Presentation</vt:lpstr>
      <vt:lpstr>POC Performance Results</vt:lpstr>
      <vt:lpstr>Case 3. Ivinco</vt:lpstr>
      <vt:lpstr>Operational problems</vt:lpstr>
      <vt:lpstr>Organizational problems</vt:lpstr>
      <vt:lpstr>Binary log replication from MySQL to ClickHouse</vt:lpstr>
      <vt:lpstr>Results</vt:lpstr>
      <vt:lpstr>ClickHouse Today</vt:lpstr>
      <vt:lpstr>Q&amp;A</vt:lpstr>
    </vt:vector>
  </TitlesOfParts>
  <Company>WebAMG/LifeStreet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ClickHouse Webinar</dc:title>
  <dc:creator>Alexander Zaytsev</dc:creator>
  <cp:lastModifiedBy>Alexander Zaytsev</cp:lastModifiedBy>
  <cp:revision>104</cp:revision>
  <dcterms:created xsi:type="dcterms:W3CDTF">2017-09-14T12:43:05Z</dcterms:created>
  <dcterms:modified xsi:type="dcterms:W3CDTF">2018-10-02T22:22:36Z</dcterms:modified>
</cp:coreProperties>
</file>